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5" r:id="rId5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6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8"/>
            <a:ext cx="10353763" cy="405875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6"/>
            <a:ext cx="9590552" cy="182881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8"/>
            <a:ext cx="5060498" cy="405875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5"/>
            <a:ext cx="5089073" cy="4148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9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1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Char char="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431518"/>
            <a:ext cx="3706890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2"/>
            <a:ext cx="5934950" cy="182933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0" cy="337613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3" cy="68247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1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4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5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6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4572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9144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13716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182880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4" y="4480367"/>
            <a:ext cx="3300986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5" cy="13108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6" cy="131083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pPr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499" y="5921184"/>
            <a:ext cx="321057" cy="28930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1" cy="8257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457200">
              <a:spcBef>
                <a:spcPts val="0"/>
              </a:spcBef>
              <a:buSzTx/>
              <a:buNone/>
              <a:defRPr sz="2400" b="1"/>
            </a:lvl2pPr>
            <a:lvl3pPr marL="0" indent="914400">
              <a:spcBef>
                <a:spcPts val="0"/>
              </a:spcBef>
              <a:buSzTx/>
              <a:buNone/>
              <a:defRPr sz="2400" b="1"/>
            </a:lvl3pPr>
            <a:lvl4pPr marL="0" indent="1371600">
              <a:spcBef>
                <a:spcPts val="0"/>
              </a:spcBef>
              <a:buSzTx/>
              <a:buNone/>
              <a:defRPr sz="2400" b="1"/>
            </a:lvl4pPr>
            <a:lvl5pPr marL="0" indent="182880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7" y="2057399"/>
            <a:ext cx="3931922" cy="38100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2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197" y="6410642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6" y="-5451"/>
            <a:ext cx="12206173" cy="6868903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8" y="-4929"/>
            <a:ext cx="12229692" cy="686785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658309" y="6289606"/>
            <a:ext cx="212599" cy="2893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1331229" y="2155293"/>
            <a:ext cx="3830643" cy="3364893"/>
            <a:chOff x="1" y="0"/>
            <a:chExt cx="3830641" cy="3364892"/>
          </a:xfrm>
        </p:grpSpPr>
        <p:sp>
          <p:nvSpPr>
            <p:cNvPr id="337" name="TextBox 5"/>
            <p:cNvSpPr txBox="1"/>
            <p:nvPr/>
          </p:nvSpPr>
          <p:spPr>
            <a:xfrm>
              <a:off x="415827" y="2436"/>
              <a:ext cx="3414815" cy="3362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dirty="0" err="1"/>
                <a:t>광고</a:t>
              </a:r>
              <a:r>
                <a:rPr dirty="0"/>
                <a:t> </a:t>
              </a:r>
              <a:r>
                <a:rPr dirty="0" err="1"/>
                <a:t>없는</a:t>
              </a:r>
              <a:endParaRPr dirty="0"/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dirty="0" err="1"/>
                <a:t>무료</a:t>
              </a:r>
              <a:r>
                <a:rPr dirty="0"/>
                <a:t>!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dirty="0" err="1"/>
                <a:t>어려운</a:t>
              </a:r>
              <a:endParaRPr dirty="0"/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dirty="0" err="1"/>
                <a:t>슈팅</a:t>
              </a:r>
              <a:r>
                <a:rPr dirty="0"/>
                <a:t> </a:t>
              </a:r>
              <a:r>
                <a:rPr dirty="0" err="1"/>
                <a:t>게임</a:t>
              </a:r>
              <a:r>
                <a:rPr lang="en-US" dirty="0"/>
                <a:t> </a:t>
              </a:r>
              <a:r>
                <a:rPr lang="ko-KR" altLang="en-US" dirty="0"/>
                <a:t>기술소개서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>
              <a:off x="1" y="0"/>
              <a:ext cx="129709" cy="26479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부제목 2"/>
          <p:cNvSpPr txBox="1"/>
          <p:nvPr/>
        </p:nvSpPr>
        <p:spPr>
          <a:xfrm>
            <a:off x="45720" y="937225"/>
            <a:ext cx="12100560" cy="56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배경음은 실행과 동시에 실행</a:t>
            </a:r>
          </a:p>
        </p:txBody>
      </p:sp>
      <p:sp>
        <p:nvSpPr>
          <p:cNvPr id="1209" name="직사각형"/>
          <p:cNvSpPr/>
          <p:nvPr/>
        </p:nvSpPr>
        <p:spPr>
          <a:xfrm>
            <a:off x="516514" y="1838116"/>
            <a:ext cx="3858325" cy="177566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0" name="//메인함수이며 기본 생성자 실행으로 게임, 음악을 시작함…"/>
          <p:cNvSpPr txBox="1"/>
          <p:nvPr/>
        </p:nvSpPr>
        <p:spPr>
          <a:xfrm>
            <a:off x="566996" y="1842878"/>
            <a:ext cx="3417081" cy="163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g.gameLoop();</a:t>
            </a:r>
            <a:r>
              <a:t> 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211" name="TextBox 27"/>
          <p:cNvSpPr txBox="1"/>
          <p:nvPr/>
        </p:nvSpPr>
        <p:spPr>
          <a:xfrm>
            <a:off x="3825186" y="1671746"/>
            <a:ext cx="1027546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배경음 재생</a:t>
            </a:r>
          </a:p>
        </p:txBody>
      </p:sp>
      <p:pic>
        <p:nvPicPr>
          <p:cNvPr id="121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21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부제목 2"/>
          <p:cNvSpPr txBox="1"/>
          <p:nvPr/>
        </p:nvSpPr>
        <p:spPr>
          <a:xfrm>
            <a:off x="45720" y="936175"/>
            <a:ext cx="12100560" cy="827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효과음은 조건에 따라 출력</a:t>
            </a:r>
          </a:p>
        </p:txBody>
      </p:sp>
      <p:sp>
        <p:nvSpPr>
          <p:cNvPr id="1217" name="직사각형"/>
          <p:cNvSpPr/>
          <p:nvPr/>
        </p:nvSpPr>
        <p:spPr>
          <a:xfrm>
            <a:off x="197464" y="1469259"/>
            <a:ext cx="5129812" cy="248898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18" name="//플레이어가 살아있는지 체크하고 미사일을 쏘며 미사일 발사 소리를 낼 메소드…"/>
          <p:cNvSpPr txBox="1"/>
          <p:nvPr/>
        </p:nvSpPr>
        <p:spPr>
          <a:xfrm>
            <a:off x="247946" y="1474021"/>
            <a:ext cx="5028847" cy="2185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ShotSprite playershot = new ShotSprite(this, shotImage,starship.getX() 10,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starship.getY() - 30,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sprites.add(playershot);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shotMusic();}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219" name="직사각형"/>
          <p:cNvSpPr/>
          <p:nvPr/>
        </p:nvSpPr>
        <p:spPr>
          <a:xfrm>
            <a:off x="5684203" y="1469259"/>
            <a:ext cx="6049027" cy="450514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0" name="@Override…"/>
          <p:cNvSpPr txBox="1"/>
          <p:nvPr/>
        </p:nvSpPr>
        <p:spPr>
          <a:xfrm>
            <a:off x="5734685" y="1474021"/>
            <a:ext cx="5948063" cy="426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handleCollision</a:t>
            </a:r>
            <a:r>
              <a:rPr dirty="0"/>
              <a:t>(Sprite other)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총알이</a:t>
            </a:r>
            <a:r>
              <a:rPr dirty="0"/>
              <a:t> </a:t>
            </a:r>
            <a:r>
              <a:rPr dirty="0" err="1"/>
              <a:t>적과</a:t>
            </a:r>
            <a:r>
              <a:rPr dirty="0"/>
              <a:t> </a:t>
            </a:r>
            <a:r>
              <a:rPr dirty="0" err="1"/>
              <a:t>닿았는지</a:t>
            </a:r>
            <a:r>
              <a:rPr dirty="0"/>
              <a:t> </a:t>
            </a:r>
            <a:r>
              <a:rPr dirty="0" err="1"/>
              <a:t>확인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 (other </a:t>
            </a:r>
            <a:r>
              <a:rPr dirty="0" err="1"/>
              <a:t>instanceof</a:t>
            </a:r>
            <a:r>
              <a:rPr dirty="0"/>
              <a:t> </a:t>
            </a:r>
            <a:r>
              <a:rPr dirty="0" err="1"/>
              <a:t>StarShipSprite</a:t>
            </a:r>
            <a:r>
              <a:rPr dirty="0"/>
              <a:t>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개체의</a:t>
            </a:r>
            <a:r>
              <a:rPr dirty="0"/>
              <a:t> </a:t>
            </a:r>
            <a:r>
              <a:rPr dirty="0" err="1"/>
              <a:t>hp가</a:t>
            </a:r>
            <a:r>
              <a:rPr dirty="0"/>
              <a:t> 50 </a:t>
            </a:r>
            <a:r>
              <a:rPr dirty="0" err="1"/>
              <a:t>이상이면</a:t>
            </a:r>
            <a:r>
              <a:rPr dirty="0"/>
              <a:t> </a:t>
            </a:r>
            <a:r>
              <a:rPr dirty="0" err="1"/>
              <a:t>피격음</a:t>
            </a:r>
            <a:r>
              <a:rPr dirty="0"/>
              <a:t> </a:t>
            </a:r>
            <a:r>
              <a:rPr dirty="0" err="1"/>
              <a:t>출력하고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AlienSprite1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 후 </a:t>
            </a:r>
            <a:r>
              <a:rPr dirty="0" err="1"/>
              <a:t>플레이어의</a:t>
            </a:r>
            <a:r>
              <a:rPr dirty="0"/>
              <a:t> hp -50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if (</a:t>
            </a:r>
            <a:r>
              <a:rPr dirty="0" err="1"/>
              <a:t>other.hp</a:t>
            </a:r>
            <a:r>
              <a:rPr dirty="0"/>
              <a:t> &gt;= 50)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game.hitMusic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game.removeSprite</a:t>
            </a:r>
            <a:r>
              <a:rPr dirty="0"/>
              <a:t>(this);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other.hp</a:t>
            </a:r>
            <a:r>
              <a:rPr dirty="0"/>
              <a:t> -= 50;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플레이어의</a:t>
            </a:r>
            <a:r>
              <a:rPr dirty="0"/>
              <a:t> </a:t>
            </a:r>
            <a:r>
              <a:rPr dirty="0" err="1"/>
              <a:t>hp가</a:t>
            </a:r>
            <a:r>
              <a:rPr dirty="0"/>
              <a:t> 0이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loseMusic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후 </a:t>
            </a:r>
            <a:r>
              <a:rPr dirty="0" err="1"/>
              <a:t>플레이어</a:t>
            </a:r>
            <a:r>
              <a:rPr dirty="0"/>
              <a:t> </a:t>
            </a:r>
            <a:r>
              <a:rPr lang="ko-KR" altLang="en-US" b="1" dirty="0"/>
              <a:t>개체 제거 후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1" dirty="0"/>
              <a:t>//</a:t>
            </a:r>
            <a:r>
              <a:rPr lang="ko-KR" altLang="en-US" dirty="0"/>
              <a:t>플레이어 부활 관련 </a:t>
            </a:r>
            <a:r>
              <a:rPr lang="ko-KR" altLang="en-US" dirty="0" err="1"/>
              <a:t>알림창</a:t>
            </a:r>
            <a:r>
              <a:rPr lang="ko-KR" altLang="en-US" dirty="0"/>
              <a:t> 출력 메소드 실행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if (</a:t>
            </a:r>
            <a:r>
              <a:rPr dirty="0" err="1"/>
              <a:t>other.hp</a:t>
            </a:r>
            <a:r>
              <a:rPr dirty="0"/>
              <a:t> == 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game.loseMusic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			</a:t>
            </a:r>
            <a:r>
              <a:rPr lang="en-US" sz="900" dirty="0" err="1"/>
              <a:t>game.removeSprite</a:t>
            </a:r>
            <a:r>
              <a:rPr lang="en-US" sz="900" dirty="0"/>
              <a:t>(other);</a:t>
            </a:r>
            <a:endParaRPr lang="en-US" sz="9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sz="900" dirty="0">
                <a:solidFill>
                  <a:srgbClr val="404040"/>
                </a:solidFill>
              </a:rPr>
              <a:t>			</a:t>
            </a:r>
            <a:r>
              <a:rPr lang="en-US" sz="900" dirty="0" err="1">
                <a:solidFill>
                  <a:srgbClr val="404040"/>
                </a:solidFill>
              </a:rPr>
              <a:t>game.playerdiealert</a:t>
            </a:r>
            <a:r>
              <a:rPr lang="en-US" sz="900" dirty="0">
                <a:solidFill>
                  <a:srgbClr val="404040"/>
                </a:solidFill>
              </a:rPr>
              <a:t>();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900" dirty="0"/>
              <a:t>		}</a:t>
            </a:r>
            <a:endParaRPr sz="9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}}}</a:t>
            </a:r>
          </a:p>
        </p:txBody>
      </p:sp>
      <p:sp>
        <p:nvSpPr>
          <p:cNvPr id="1221" name="TextBox 31"/>
          <p:cNvSpPr txBox="1"/>
          <p:nvPr/>
        </p:nvSpPr>
        <p:spPr>
          <a:xfrm>
            <a:off x="4687018" y="1302889"/>
            <a:ext cx="9444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 재생</a:t>
            </a:r>
          </a:p>
        </p:txBody>
      </p:sp>
      <p:sp>
        <p:nvSpPr>
          <p:cNvPr id="1222" name="TextBox 32"/>
          <p:cNvSpPr txBox="1"/>
          <p:nvPr/>
        </p:nvSpPr>
        <p:spPr>
          <a:xfrm>
            <a:off x="11054885" y="1307139"/>
            <a:ext cx="944414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 재생</a:t>
            </a:r>
          </a:p>
        </p:txBody>
      </p:sp>
      <p:pic>
        <p:nvPicPr>
          <p:cNvPr id="122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22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직사각형"/>
          <p:cNvSpPr/>
          <p:nvPr/>
        </p:nvSpPr>
        <p:spPr>
          <a:xfrm>
            <a:off x="266693" y="1449683"/>
            <a:ext cx="5401177" cy="247078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28" name="@Override…"/>
          <p:cNvSpPr txBox="1"/>
          <p:nvPr/>
        </p:nvSpPr>
        <p:spPr>
          <a:xfrm>
            <a:off x="317175" y="1454445"/>
            <a:ext cx="5300213" cy="246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플레이어체력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229" name="부제목 2"/>
          <p:cNvSpPr txBox="1"/>
          <p:nvPr/>
        </p:nvSpPr>
        <p:spPr>
          <a:xfrm>
            <a:off x="45720" y="934146"/>
            <a:ext cx="12100560" cy="192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효과음은 조건에 따라 출력</a:t>
            </a:r>
          </a:p>
        </p:txBody>
      </p:sp>
      <p:sp>
        <p:nvSpPr>
          <p:cNvPr id="1230" name="직사각형"/>
          <p:cNvSpPr/>
          <p:nvPr/>
        </p:nvSpPr>
        <p:spPr>
          <a:xfrm>
            <a:off x="6068347" y="1925313"/>
            <a:ext cx="5804656" cy="420321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31" name="//플레이어의 미사일이 AlienSprite와 닿았을때…"/>
          <p:cNvSpPr txBox="1"/>
          <p:nvPr/>
        </p:nvSpPr>
        <p:spPr>
          <a:xfrm>
            <a:off x="6118829" y="1930075"/>
            <a:ext cx="570369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AlienSprite)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232" name="직사각형"/>
          <p:cNvSpPr/>
          <p:nvPr/>
        </p:nvSpPr>
        <p:spPr>
          <a:xfrm>
            <a:off x="266693" y="4081698"/>
            <a:ext cx="5401177" cy="247078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33" name="@Override…"/>
          <p:cNvSpPr txBox="1"/>
          <p:nvPr/>
        </p:nvSpPr>
        <p:spPr>
          <a:xfrm>
            <a:off x="317175" y="4086460"/>
            <a:ext cx="5300213" cy="246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ShotSprite.score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234" name="TextBox 31"/>
          <p:cNvSpPr txBox="1"/>
          <p:nvPr/>
        </p:nvSpPr>
        <p:spPr>
          <a:xfrm>
            <a:off x="4867014" y="1283313"/>
            <a:ext cx="1014584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 재생</a:t>
            </a:r>
          </a:p>
        </p:txBody>
      </p:sp>
      <p:sp>
        <p:nvSpPr>
          <p:cNvPr id="1235" name="TextBox 32"/>
          <p:cNvSpPr txBox="1"/>
          <p:nvPr/>
        </p:nvSpPr>
        <p:spPr>
          <a:xfrm>
            <a:off x="4941599" y="3968762"/>
            <a:ext cx="101458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 재생</a:t>
            </a:r>
          </a:p>
        </p:txBody>
      </p:sp>
      <p:sp>
        <p:nvSpPr>
          <p:cNvPr id="1236" name="TextBox 33"/>
          <p:cNvSpPr txBox="1"/>
          <p:nvPr/>
        </p:nvSpPr>
        <p:spPr>
          <a:xfrm>
            <a:off x="11115126" y="1758943"/>
            <a:ext cx="1014584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 재생</a:t>
            </a:r>
          </a:p>
        </p:txBody>
      </p:sp>
      <p:pic>
        <p:nvPicPr>
          <p:cNvPr id="123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2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부제목 2"/>
          <p:cNvSpPr txBox="1"/>
          <p:nvPr/>
        </p:nvSpPr>
        <p:spPr>
          <a:xfrm>
            <a:off x="45720" y="929036"/>
            <a:ext cx="12100560" cy="60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 개체는 Sprite 클래스를 사용해 GalagaGame 생성자를 만들 때 생성되어 sprites 배열에 저장됨</a:t>
            </a:r>
          </a:p>
        </p:txBody>
      </p:sp>
      <p:sp>
        <p:nvSpPr>
          <p:cNvPr id="1242" name="직사각형"/>
          <p:cNvSpPr/>
          <p:nvPr/>
        </p:nvSpPr>
        <p:spPr>
          <a:xfrm>
            <a:off x="1082353" y="2041933"/>
            <a:ext cx="4430679" cy="168180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43" name="//초기 설정 메소드…"/>
          <p:cNvSpPr txBox="1"/>
          <p:nvPr/>
        </p:nvSpPr>
        <p:spPr>
          <a:xfrm>
            <a:off x="1132835" y="2046696"/>
            <a:ext cx="4329714" cy="163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 = new StarShipSprite(this, shipImage, 370, 450, 500);</a:t>
            </a:r>
            <a:r>
              <a:rPr b="1"/>
              <a:t>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개체를 ArrayList sprites에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sprites.add(starship);</a:t>
            </a:r>
          </a:p>
        </p:txBody>
      </p:sp>
      <p:sp>
        <p:nvSpPr>
          <p:cNvPr id="1244" name="직사각형"/>
          <p:cNvSpPr/>
          <p:nvPr/>
        </p:nvSpPr>
        <p:spPr>
          <a:xfrm>
            <a:off x="1082353" y="1528183"/>
            <a:ext cx="4430679" cy="49255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45" name="//플레이어 개체 이미지 저장용 BufferedImage…"/>
          <p:cNvSpPr txBox="1"/>
          <p:nvPr/>
        </p:nvSpPr>
        <p:spPr>
          <a:xfrm>
            <a:off x="1132835" y="1532946"/>
            <a:ext cx="4329714" cy="49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22959">
              <a:lnSpc>
                <a:spcPct val="90000"/>
              </a:lnSpc>
              <a:spcBef>
                <a:spcPts val="900"/>
              </a:spcBef>
              <a:defRPr sz="809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이미지 저장용 BufferedImage</a:t>
            </a:r>
          </a:p>
          <a:p>
            <a:pPr defTabSz="822959">
              <a:lnSpc>
                <a:spcPct val="90000"/>
              </a:lnSpc>
              <a:spcBef>
                <a:spcPts val="900"/>
              </a:spcBef>
              <a:defRPr sz="809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shipImage;</a:t>
            </a:r>
          </a:p>
        </p:txBody>
      </p:sp>
      <p:sp>
        <p:nvSpPr>
          <p:cNvPr id="1246" name="직사각형"/>
          <p:cNvSpPr/>
          <p:nvPr/>
        </p:nvSpPr>
        <p:spPr>
          <a:xfrm>
            <a:off x="1538669" y="4402988"/>
            <a:ext cx="3518046" cy="168180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47" name="//메인함수이며 기본 생성자 실행으로 게임, 음악을 시작함…"/>
          <p:cNvSpPr txBox="1"/>
          <p:nvPr/>
        </p:nvSpPr>
        <p:spPr>
          <a:xfrm>
            <a:off x="1589152" y="4407751"/>
            <a:ext cx="3417080" cy="163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g.gameLoop(); 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248" name="직사각형"/>
          <p:cNvSpPr/>
          <p:nvPr/>
        </p:nvSpPr>
        <p:spPr>
          <a:xfrm>
            <a:off x="10172472" y="3396787"/>
            <a:ext cx="1897647" cy="83883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49" name="//모든 개체를 담을 ArrayList sprites…"/>
          <p:cNvSpPr txBox="1"/>
          <p:nvPr/>
        </p:nvSpPr>
        <p:spPr>
          <a:xfrm>
            <a:off x="10186400" y="3431610"/>
            <a:ext cx="1907172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//모든 개체를 담을 ArrayList sprites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ArrayList sprites = new ArrayList();</a:t>
            </a:r>
          </a:p>
        </p:txBody>
      </p:sp>
      <p:sp>
        <p:nvSpPr>
          <p:cNvPr id="1250" name="직사각형"/>
          <p:cNvSpPr/>
          <p:nvPr/>
        </p:nvSpPr>
        <p:spPr>
          <a:xfrm>
            <a:off x="6048265" y="1505441"/>
            <a:ext cx="3445658" cy="473892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51" name="//생성자로 표시될 JFrame의 기초 설정…"/>
          <p:cNvSpPr txBox="1"/>
          <p:nvPr/>
        </p:nvSpPr>
        <p:spPr>
          <a:xfrm>
            <a:off x="6098748" y="1510203"/>
            <a:ext cx="3240636" cy="468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표시될 JFrame의 기초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GalagaGame()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//이미지 파일 읽어서 BufferedImage 각 변수에 저장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shipImage = ImageIO.read(new File("images/starship.png"));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//오류 예외 처리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(IOException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//포커싱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0"/>
              <a:t>this.requestFocus();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개체들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this.initSprites();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//키리스너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addKeyListener(this);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252" name="TextBox 47"/>
          <p:cNvSpPr txBox="1"/>
          <p:nvPr/>
        </p:nvSpPr>
        <p:spPr>
          <a:xfrm>
            <a:off x="8767474" y="1326649"/>
            <a:ext cx="1088192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 생성</a:t>
            </a:r>
          </a:p>
        </p:txBody>
      </p:sp>
      <p:sp>
        <p:nvSpPr>
          <p:cNvPr id="1253" name="직선 화살표 연결선 30"/>
          <p:cNvSpPr/>
          <p:nvPr/>
        </p:nvSpPr>
        <p:spPr>
          <a:xfrm>
            <a:off x="3297692" y="3829294"/>
            <a:ext cx="1" cy="420826"/>
          </a:xfrm>
          <a:prstGeom prst="line">
            <a:avLst/>
          </a:prstGeom>
          <a:ln w="28575">
            <a:solidFill>
              <a:schemeClr val="accent3">
                <a:lumOff val="-12941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4" name="직선 화살표 연결선 33"/>
          <p:cNvSpPr/>
          <p:nvPr/>
        </p:nvSpPr>
        <p:spPr>
          <a:xfrm>
            <a:off x="5261911" y="4740406"/>
            <a:ext cx="436874" cy="1"/>
          </a:xfrm>
          <a:prstGeom prst="line">
            <a:avLst/>
          </a:prstGeom>
          <a:ln w="28575">
            <a:solidFill>
              <a:schemeClr val="accent3">
                <a:lumOff val="-12941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5" name="직선 화살표 연결선 42"/>
          <p:cNvSpPr/>
          <p:nvPr/>
        </p:nvSpPr>
        <p:spPr>
          <a:xfrm>
            <a:off x="9590938" y="3771970"/>
            <a:ext cx="436874" cy="1"/>
          </a:xfrm>
          <a:prstGeom prst="line">
            <a:avLst/>
          </a:prstGeom>
          <a:ln w="28575">
            <a:solidFill>
              <a:schemeClr val="accent3">
                <a:lumOff val="-12941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5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TextBox 2"/>
          <p:cNvSpPr txBox="1"/>
          <p:nvPr/>
        </p:nvSpPr>
        <p:spPr>
          <a:xfrm>
            <a:off x="321306" y="164259"/>
            <a:ext cx="53271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- 3. 플레이어 개체</a:t>
            </a:r>
          </a:p>
        </p:txBody>
      </p:sp>
      <p:grpSp>
        <p:nvGrpSpPr>
          <p:cNvPr id="1260" name="그룹"/>
          <p:cNvGrpSpPr/>
          <p:nvPr/>
        </p:nvGrpSpPr>
        <p:grpSpPr>
          <a:xfrm>
            <a:off x="206641" y="1461562"/>
            <a:ext cx="689164" cy="625800"/>
            <a:chOff x="0" y="0"/>
            <a:chExt cx="689163" cy="625799"/>
          </a:xfrm>
        </p:grpSpPr>
        <p:pic>
          <p:nvPicPr>
            <p:cNvPr id="1258" name="그림 9" descr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81" y="122399"/>
              <a:ext cx="3810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9" name="직사각형 10"/>
            <p:cNvSpPr/>
            <p:nvPr/>
          </p:nvSpPr>
          <p:spPr>
            <a:xfrm>
              <a:off x="0" y="0"/>
              <a:ext cx="689164" cy="625800"/>
            </a:xfrm>
            <a:prstGeom prst="rect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</p:grpSp>
      <p:sp>
        <p:nvSpPr>
          <p:cNvPr id="126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부제목 2"/>
          <p:cNvSpPr txBox="1"/>
          <p:nvPr/>
        </p:nvSpPr>
        <p:spPr>
          <a:xfrm>
            <a:off x="45720" y="958870"/>
            <a:ext cx="12063033" cy="144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플레이어는 키 리스너를 이용해 이동, 미사일 발사를 실행함</a:t>
            </a:r>
          </a:p>
        </p:txBody>
      </p:sp>
      <p:grpSp>
        <p:nvGrpSpPr>
          <p:cNvPr id="1266" name="그룹"/>
          <p:cNvGrpSpPr/>
          <p:nvPr/>
        </p:nvGrpSpPr>
        <p:grpSpPr>
          <a:xfrm>
            <a:off x="162000" y="1366599"/>
            <a:ext cx="689164" cy="625800"/>
            <a:chOff x="0" y="0"/>
            <a:chExt cx="689163" cy="625799"/>
          </a:xfrm>
        </p:grpSpPr>
        <p:sp>
          <p:nvSpPr>
            <p:cNvPr id="1264" name="직사각형 10"/>
            <p:cNvSpPr/>
            <p:nvPr/>
          </p:nvSpPr>
          <p:spPr>
            <a:xfrm>
              <a:off x="0" y="0"/>
              <a:ext cx="689164" cy="6258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265" name="그림 9" descr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94" y="77606"/>
              <a:ext cx="3810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7" name="직사각형"/>
          <p:cNvSpPr/>
          <p:nvPr/>
        </p:nvSpPr>
        <p:spPr>
          <a:xfrm>
            <a:off x="1031196" y="1467080"/>
            <a:ext cx="4676874" cy="494157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68" name="//키가 눌렸을 때 작동할 이벤트 메소드…"/>
          <p:cNvSpPr txBox="1"/>
          <p:nvPr/>
        </p:nvSpPr>
        <p:spPr>
          <a:xfrm>
            <a:off x="1081678" y="1471842"/>
            <a:ext cx="4575909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 u="sng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//키가 눌렸을 때 작동할 이벤트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keyPressed(KeyEvent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누르면 플레이어의 x축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누르면 플레이어의 x축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//스페이스바 키 누르면 fire()메소드 실행 ( 플레이어의 위치 계산 후 미사일 개체 생성 후 이동 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KeyEvent.VK_SPACE)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fire();}}</a:t>
            </a:r>
          </a:p>
        </p:txBody>
      </p:sp>
      <p:sp>
        <p:nvSpPr>
          <p:cNvPr id="1269" name="직사각형"/>
          <p:cNvSpPr/>
          <p:nvPr/>
        </p:nvSpPr>
        <p:spPr>
          <a:xfrm>
            <a:off x="6413750" y="1133973"/>
            <a:ext cx="4565492" cy="535880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70" name="//누른 키를 뗄 때 작동할 이벤트 메소드…"/>
          <p:cNvSpPr txBox="1"/>
          <p:nvPr/>
        </p:nvSpPr>
        <p:spPr>
          <a:xfrm>
            <a:off x="6464232" y="1138735"/>
            <a:ext cx="4298032" cy="5217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 u="sng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//누른 키를 뗄 때 작동할 이벤트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keyReleased(KeyEvent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//하방향키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//오류 방지를 위해 사용은 안 해도 넣어두는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keyTyped(KeyEvent arg0) { }</a:t>
            </a:r>
          </a:p>
        </p:txBody>
      </p:sp>
      <p:sp>
        <p:nvSpPr>
          <p:cNvPr id="1271" name="TextBox 27"/>
          <p:cNvSpPr txBox="1"/>
          <p:nvPr/>
        </p:nvSpPr>
        <p:spPr>
          <a:xfrm>
            <a:off x="4647520" y="1405719"/>
            <a:ext cx="127573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 이동</a:t>
            </a:r>
          </a:p>
        </p:txBody>
      </p:sp>
      <p:pic>
        <p:nvPicPr>
          <p:cNvPr id="12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TextBox 2"/>
          <p:cNvSpPr txBox="1"/>
          <p:nvPr/>
        </p:nvSpPr>
        <p:spPr>
          <a:xfrm>
            <a:off x="321306" y="164259"/>
            <a:ext cx="53271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- 3. 플레이어 개체</a:t>
            </a:r>
          </a:p>
        </p:txBody>
      </p:sp>
      <p:sp>
        <p:nvSpPr>
          <p:cNvPr id="12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직사각형"/>
          <p:cNvSpPr/>
          <p:nvPr/>
        </p:nvSpPr>
        <p:spPr>
          <a:xfrm>
            <a:off x="8347779" y="3918029"/>
            <a:ext cx="1662685" cy="119863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77" name="public void move() {…"/>
          <p:cNvSpPr txBox="1"/>
          <p:nvPr/>
        </p:nvSpPr>
        <p:spPr>
          <a:xfrm>
            <a:off x="8398261" y="3922791"/>
            <a:ext cx="1556272" cy="108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278" name="부제목 2"/>
          <p:cNvSpPr txBox="1"/>
          <p:nvPr/>
        </p:nvSpPr>
        <p:spPr>
          <a:xfrm>
            <a:off x="45720" y="958870"/>
            <a:ext cx="12100560" cy="75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플레이어는 키 리스너를 이용해 이동, 미사일 발사를 실행함</a:t>
            </a:r>
          </a:p>
        </p:txBody>
      </p:sp>
      <p:sp>
        <p:nvSpPr>
          <p:cNvPr id="1279" name="직사각형"/>
          <p:cNvSpPr/>
          <p:nvPr/>
        </p:nvSpPr>
        <p:spPr>
          <a:xfrm>
            <a:off x="2181536" y="1399604"/>
            <a:ext cx="5922792" cy="538968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80" name="public class StarShipSprite extends Sprite{ //플레이어 개체 클래스…"/>
          <p:cNvSpPr txBox="1"/>
          <p:nvPr/>
        </p:nvSpPr>
        <p:spPr>
          <a:xfrm>
            <a:off x="2283918" y="1398392"/>
            <a:ext cx="5040805" cy="526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StarShipSprite extends Sprite{</a:t>
            </a:r>
            <a:r>
              <a:rPr b="1"/>
              <a:t>	//플레이어 개체 클래스 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private GalagaGame game;</a:t>
            </a:r>
            <a:r>
              <a:t>	//GalagaGame 클래스 사용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StarShipSprite(GalagaGame game, Image image, int x, int y, int hp) </a:t>
            </a:r>
            <a:r>
              <a:rPr b="1"/>
              <a:t>{//개체 기본값 설정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//맵 밖으로 나가지 않는 범위에서만 키보드의 방향키 입력을 반환해주며 </a:t>
            </a:r>
            <a:r>
              <a:rPr u="sng"/>
              <a:t>Sprite의 무브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&lt; 0) &amp;&amp; (x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&gt; 0) &amp;&amp; (x &gt; 730))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&lt; 0) &amp;&amp; (y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&gt; 0) &amp;&amp; (y &gt; 500) 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281" name="TextBox 31"/>
          <p:cNvSpPr txBox="1"/>
          <p:nvPr/>
        </p:nvSpPr>
        <p:spPr>
          <a:xfrm>
            <a:off x="7281748" y="1265637"/>
            <a:ext cx="1314164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 이벤트</a:t>
            </a:r>
          </a:p>
        </p:txBody>
      </p:sp>
      <p:sp>
        <p:nvSpPr>
          <p:cNvPr id="1282" name="직선 화살표 연결선 25"/>
          <p:cNvSpPr/>
          <p:nvPr/>
        </p:nvSpPr>
        <p:spPr>
          <a:xfrm>
            <a:off x="6122807" y="3991899"/>
            <a:ext cx="383087" cy="217517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3" name="직선 화살표 연결선 32"/>
          <p:cNvSpPr/>
          <p:nvPr/>
        </p:nvSpPr>
        <p:spPr>
          <a:xfrm>
            <a:off x="6941128" y="4026787"/>
            <a:ext cx="1314164" cy="1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86" name="그룹"/>
          <p:cNvGrpSpPr/>
          <p:nvPr/>
        </p:nvGrpSpPr>
        <p:grpSpPr>
          <a:xfrm>
            <a:off x="246165" y="1361854"/>
            <a:ext cx="689164" cy="625800"/>
            <a:chOff x="0" y="0"/>
            <a:chExt cx="689163" cy="625799"/>
          </a:xfrm>
        </p:grpSpPr>
        <p:sp>
          <p:nvSpPr>
            <p:cNvPr id="1284" name="직사각형 10"/>
            <p:cNvSpPr/>
            <p:nvPr/>
          </p:nvSpPr>
          <p:spPr>
            <a:xfrm>
              <a:off x="0" y="0"/>
              <a:ext cx="689164" cy="6258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285" name="그림 9" descr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94" y="77606"/>
              <a:ext cx="3810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87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TextBox 2"/>
          <p:cNvSpPr txBox="1"/>
          <p:nvPr/>
        </p:nvSpPr>
        <p:spPr>
          <a:xfrm>
            <a:off x="321306" y="164259"/>
            <a:ext cx="53271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- 3. 플레이어 개체</a:t>
            </a:r>
          </a:p>
        </p:txBody>
      </p:sp>
      <p:sp>
        <p:nvSpPr>
          <p:cNvPr id="128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부제목 2"/>
          <p:cNvSpPr txBox="1"/>
          <p:nvPr/>
        </p:nvSpPr>
        <p:spPr>
          <a:xfrm>
            <a:off x="45720" y="933470"/>
            <a:ext cx="12100560" cy="648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 개체는 각각의 AlienSprite 클래스를 사용해 생성되어 sprites 배열에 저장되어 게임 실행 중 갱신되며 그려짐</a:t>
            </a:r>
          </a:p>
        </p:txBody>
      </p:sp>
      <p:sp>
        <p:nvSpPr>
          <p:cNvPr id="1292" name="직사각형"/>
          <p:cNvSpPr/>
          <p:nvPr/>
        </p:nvSpPr>
        <p:spPr>
          <a:xfrm>
            <a:off x="7762504" y="1286488"/>
            <a:ext cx="3723114" cy="549044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93" name="//생성자로 표시될 JFrame의 기초 설정…"/>
          <p:cNvSpPr txBox="1"/>
          <p:nvPr/>
        </p:nvSpPr>
        <p:spPr>
          <a:xfrm>
            <a:off x="7812986" y="1291250"/>
            <a:ext cx="3622149" cy="540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표시될 JFrame의 기초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GalagaGame() {</a:t>
            </a:r>
            <a:endParaRPr b="1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//이미지 파일 읽어서 BufferedImage 각 변수에 저장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 = ImageIO.read(new File("images/alien.png"));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alienImage2 = ImageIO.read(new File("images/alien2.png"));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alienImage3 = ImageIO.read(new File("images/alien3.png"));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alienImage4 = ImageIO.read(new File("images/alien4.png"));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alienImage5 = ImageIO.read(new File("images/alien5.png"));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alienImage6 = ImageIO.read(new File("images/alien6.png"));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//오류 예외 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 catch (IOException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//포커싱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this.requestFocus();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개체들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this.initSprites();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//키리스너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addKeyListener(this);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294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4" y="2420248"/>
            <a:ext cx="476251" cy="47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직사각형"/>
          <p:cNvSpPr/>
          <p:nvPr/>
        </p:nvSpPr>
        <p:spPr>
          <a:xfrm>
            <a:off x="3944954" y="1314373"/>
            <a:ext cx="3723114" cy="543467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96" name="public class GalagaGame extends JPanel implements KeyListener {…"/>
          <p:cNvSpPr txBox="1"/>
          <p:nvPr/>
        </p:nvSpPr>
        <p:spPr>
          <a:xfrm>
            <a:off x="3995436" y="1319135"/>
            <a:ext cx="3622149" cy="525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GalagaGame extends JPanel implements KeyListener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//모든 개체를 담을 ArrayList sprites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ArrayList sprites = new ArrayList();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생성,저장용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 alien1;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	AlienSprite2 alien2;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AlienSprite2 alien3;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AlienSprite3 alien4;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AlienSprite4 alien5;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AlienSprite5 alien6;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AlienSprite5 alien7;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AlienSprite5 alien8;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AlienSprite6 alien9;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이미지 저장용 BufferedImage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alienImage4;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alienImage5;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alienImage6;	</a:t>
            </a:r>
          </a:p>
        </p:txBody>
      </p:sp>
      <p:sp>
        <p:nvSpPr>
          <p:cNvPr id="1297" name="TextBox 37"/>
          <p:cNvSpPr txBox="1"/>
          <p:nvPr/>
        </p:nvSpPr>
        <p:spPr>
          <a:xfrm>
            <a:off x="10463700" y="1132334"/>
            <a:ext cx="1212677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생성</a:t>
            </a:r>
          </a:p>
        </p:txBody>
      </p:sp>
      <p:pic>
        <p:nvPicPr>
          <p:cNvPr id="1298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grpSp>
        <p:nvGrpSpPr>
          <p:cNvPr id="1307" name="그룹"/>
          <p:cNvGrpSpPr/>
          <p:nvPr/>
        </p:nvGrpSpPr>
        <p:grpSpPr>
          <a:xfrm>
            <a:off x="120521" y="1359598"/>
            <a:ext cx="3830828" cy="2436895"/>
            <a:chOff x="0" y="0"/>
            <a:chExt cx="3830827" cy="2436894"/>
          </a:xfrm>
        </p:grpSpPr>
        <p:sp>
          <p:nvSpPr>
            <p:cNvPr id="1300" name="직사각형 18"/>
            <p:cNvSpPr/>
            <p:nvPr/>
          </p:nvSpPr>
          <p:spPr>
            <a:xfrm>
              <a:off x="14628" y="0"/>
              <a:ext cx="3696447" cy="24368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301" name="그림 6" descr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1042" y="55644"/>
              <a:ext cx="2059786" cy="1976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2" name="그림 9" descr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173" y="91715"/>
              <a:ext cx="476251" cy="476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3" name="그림 13" descr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008144"/>
              <a:ext cx="1428750" cy="142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4" name="그림 15" descr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375" y="20982"/>
              <a:ext cx="1238251" cy="1238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5" name="그림 17" descr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4037" y="1008144"/>
              <a:ext cx="1428751" cy="142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6" name="그림 11" descr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173" y="691754"/>
              <a:ext cx="476251" cy="476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0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부제목 2"/>
          <p:cNvSpPr txBox="1"/>
          <p:nvPr/>
        </p:nvSpPr>
        <p:spPr>
          <a:xfrm>
            <a:off x="45720" y="935894"/>
            <a:ext cx="12100560" cy="9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0"/>
              <a:t>적 개체는 각각의 AlienSprite 클래스를 사용해 생성되어 sprites 배열에 저장되어 게임 실행 중 갱신되며 그려짐</a:t>
            </a:r>
          </a:p>
        </p:txBody>
      </p:sp>
      <p:sp>
        <p:nvSpPr>
          <p:cNvPr id="1311" name="직사각형"/>
          <p:cNvSpPr/>
          <p:nvPr/>
        </p:nvSpPr>
        <p:spPr>
          <a:xfrm>
            <a:off x="4826042" y="1394701"/>
            <a:ext cx="4343466" cy="533302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12" name="//게임의 진행을 계속 업데이트하며 표시 해줄 메소드…"/>
          <p:cNvSpPr txBox="1"/>
          <p:nvPr/>
        </p:nvSpPr>
        <p:spPr>
          <a:xfrm>
            <a:off x="4876525" y="1399464"/>
            <a:ext cx="4242501" cy="5217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//게임의 진행을 계속 업데이트하며 표시 해줄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gameLoop()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while (running)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//ArrayList의 모든 요소를 가져와 Sprite타입(슈퍼클래스)로 변환 후 이동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i = 0; i &lt; sprites.size(); 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 sprite = (Sprite) sprites.get(i);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//컴포넌트를 다시 그려줄 메서드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repaint();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//쓰레드의 실행 간격 조절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Thread.sleep(10);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313" name="TextBox 34"/>
          <p:cNvSpPr txBox="1"/>
          <p:nvPr/>
        </p:nvSpPr>
        <p:spPr>
          <a:xfrm>
            <a:off x="8436298" y="1209798"/>
            <a:ext cx="931602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생성</a:t>
            </a:r>
          </a:p>
        </p:txBody>
      </p:sp>
      <p:pic>
        <p:nvPicPr>
          <p:cNvPr id="131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2" name="그룹"/>
          <p:cNvGrpSpPr/>
          <p:nvPr/>
        </p:nvGrpSpPr>
        <p:grpSpPr>
          <a:xfrm>
            <a:off x="348970" y="1396440"/>
            <a:ext cx="3830829" cy="2436895"/>
            <a:chOff x="0" y="0"/>
            <a:chExt cx="3830827" cy="2436894"/>
          </a:xfrm>
        </p:grpSpPr>
        <p:sp>
          <p:nvSpPr>
            <p:cNvPr id="1315" name="직사각형 18"/>
            <p:cNvSpPr/>
            <p:nvPr/>
          </p:nvSpPr>
          <p:spPr>
            <a:xfrm>
              <a:off x="14628" y="0"/>
              <a:ext cx="3696447" cy="24368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316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042" y="55644"/>
              <a:ext cx="2059786" cy="1976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7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73" y="91715"/>
              <a:ext cx="476251" cy="476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8" name="그림 13" descr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08144"/>
              <a:ext cx="1428750" cy="142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9" name="그림 15" descr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75" y="20982"/>
              <a:ext cx="1238251" cy="1238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0" name="그림 17" descr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4037" y="1008144"/>
              <a:ext cx="1428751" cy="142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1" name="그림 11" descr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3173" y="691754"/>
              <a:ext cx="476251" cy="476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3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2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부제목 2"/>
          <p:cNvSpPr txBox="1"/>
          <p:nvPr/>
        </p:nvSpPr>
        <p:spPr>
          <a:xfrm>
            <a:off x="45720" y="931496"/>
            <a:ext cx="12100560" cy="752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27" name="직사각형"/>
          <p:cNvSpPr/>
          <p:nvPr/>
        </p:nvSpPr>
        <p:spPr>
          <a:xfrm>
            <a:off x="3611978" y="1268543"/>
            <a:ext cx="5982483" cy="554729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328" name="//초기 설정 메소드…"/>
          <p:cNvSpPr txBox="1"/>
          <p:nvPr/>
        </p:nvSpPr>
        <p:spPr>
          <a:xfrm>
            <a:off x="3637060" y="1273306"/>
            <a:ext cx="5932318" cy="551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starship = new StarShipSprite(this, shipImage, 370, 450, 500);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개체를 ArrayList sprites에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sprites.add(starship);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 생성 할 for문이며 y값으로 행 설정, x값으로 열 설정 =&gt; 5행 12열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y = 0; y &lt; 5; y++)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x = 0; x &lt; 12; x++)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alien1 = new AlienSprite( this, alienImage, 100 + (x * 120), y * 30, 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sprites.add(alien1);	}}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alien2 = new AlienSprite2(this, alienImage2, 350, 50, 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sprites.add(alien2);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//위아래로 움직이며 수직 방향으로 미사일 쏠 개체4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alien3 = new AlienSprite2(this, alienImage4, 100,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sprites.add(alien3);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//Hp 가장 높은 4번 적 개체(1번 보스)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alien4 = new AlienSprite3(this, alienImage3, 450, -10, 5000);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sprites.add(alien4);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329" name="TextBox 22"/>
          <p:cNvSpPr txBox="1"/>
          <p:nvPr/>
        </p:nvSpPr>
        <p:spPr>
          <a:xfrm>
            <a:off x="8474012" y="1128836"/>
            <a:ext cx="1240955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pic>
        <p:nvPicPr>
          <p:cNvPr id="133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32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부제목 2"/>
          <p:cNvSpPr txBox="1"/>
          <p:nvPr/>
        </p:nvSpPr>
        <p:spPr>
          <a:xfrm>
            <a:off x="45719" y="933794"/>
            <a:ext cx="121005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786384">
              <a:lnSpc>
                <a:spcPct val="90000"/>
              </a:lnSpc>
              <a:spcBef>
                <a:spcPts val="800"/>
              </a:spcBef>
              <a:defRPr sz="1204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35" name="직사각형"/>
          <p:cNvSpPr/>
          <p:nvPr/>
        </p:nvSpPr>
        <p:spPr>
          <a:xfrm>
            <a:off x="208994" y="1928332"/>
            <a:ext cx="5482272" cy="264969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36" name="//스테이지 1 종료시 실행할 메소드로 5번 적 개체, 9번 적 개체 추가 후 등록…"/>
          <p:cNvSpPr txBox="1"/>
          <p:nvPr/>
        </p:nvSpPr>
        <p:spPr>
          <a:xfrm>
            <a:off x="259477" y="1933095"/>
            <a:ext cx="5381307" cy="246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337" name="TextBox 22"/>
          <p:cNvSpPr txBox="1"/>
          <p:nvPr/>
        </p:nvSpPr>
        <p:spPr>
          <a:xfrm>
            <a:off x="4903140" y="1705518"/>
            <a:ext cx="1240955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1338" name="직사각형"/>
          <p:cNvSpPr/>
          <p:nvPr/>
        </p:nvSpPr>
        <p:spPr>
          <a:xfrm>
            <a:off x="6232852" y="1931771"/>
            <a:ext cx="5482273" cy="292042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39" name="//스테이지 2 종료시 실행할 메소드로 6번, 7번, 8번 적 개체 추가 후 등록…"/>
          <p:cNvSpPr txBox="1"/>
          <p:nvPr/>
        </p:nvSpPr>
        <p:spPr>
          <a:xfrm>
            <a:off x="6283335" y="1960581"/>
            <a:ext cx="5381307" cy="27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2 종료시 실행할 메소드로 6번, 7번, 8번 적 개체 추가 후 등록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(!checkround2alive())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alien6 = new AlienSprite5(this, alienImage6, 150,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sprites.add(alien6);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alien7 = new AlienSprite5(this, alienImage5, 50, 0, 4500);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sprites.add(alien7);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alien8 = new AlienSprite5(this, alienImage5, 350,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sprites.add(alien8);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340" name="TextBox 23"/>
          <p:cNvSpPr txBox="1"/>
          <p:nvPr/>
        </p:nvSpPr>
        <p:spPr>
          <a:xfrm>
            <a:off x="10878904" y="1649408"/>
            <a:ext cx="1240955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pic>
        <p:nvPicPr>
          <p:cNvPr id="134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4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78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Box 59"/>
          <p:cNvSpPr txBox="1"/>
          <p:nvPr/>
        </p:nvSpPr>
        <p:spPr>
          <a:xfrm>
            <a:off x="302082" y="164259"/>
            <a:ext cx="110799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55" name="직사각형 62"/>
          <p:cNvSpPr/>
          <p:nvPr/>
        </p:nvSpPr>
        <p:spPr>
          <a:xfrm>
            <a:off x="1200926" y="1355660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B7CFA8-F702-476F-A68A-C2C41A242ADA}"/>
              </a:ext>
            </a:extLst>
          </p:cNvPr>
          <p:cNvGrpSpPr/>
          <p:nvPr/>
        </p:nvGrpSpPr>
        <p:grpSpPr>
          <a:xfrm>
            <a:off x="296837" y="1355660"/>
            <a:ext cx="640821" cy="557862"/>
            <a:chOff x="354972" y="2285861"/>
            <a:chExt cx="640821" cy="557862"/>
          </a:xfrm>
        </p:grpSpPr>
        <p:sp>
          <p:nvSpPr>
            <p:cNvPr id="356" name="직사각형 61"/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/>
            </a:p>
          </p:txBody>
        </p:sp>
        <p:sp>
          <p:nvSpPr>
            <p:cNvPr id="357" name="TextBox 63"/>
            <p:cNvSpPr txBox="1"/>
            <p:nvPr/>
          </p:nvSpPr>
          <p:spPr>
            <a:xfrm>
              <a:off x="490093" y="2392648"/>
              <a:ext cx="350628" cy="3512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358" name="TextBox 64"/>
          <p:cNvSpPr txBox="1"/>
          <p:nvPr/>
        </p:nvSpPr>
        <p:spPr>
          <a:xfrm>
            <a:off x="1416240" y="1484199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게임 화면</a:t>
            </a:r>
          </a:p>
        </p:txBody>
      </p:sp>
      <p:sp>
        <p:nvSpPr>
          <p:cNvPr id="361" name="직사각형 66"/>
          <p:cNvSpPr/>
          <p:nvPr/>
        </p:nvSpPr>
        <p:spPr>
          <a:xfrm>
            <a:off x="1200925" y="2117299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E2A5B8-F7D0-4084-9648-EC74020DAEDA}"/>
              </a:ext>
            </a:extLst>
          </p:cNvPr>
          <p:cNvGrpSpPr/>
          <p:nvPr/>
        </p:nvGrpSpPr>
        <p:grpSpPr>
          <a:xfrm>
            <a:off x="296837" y="2117299"/>
            <a:ext cx="640821" cy="557863"/>
            <a:chOff x="354972" y="3047500"/>
            <a:chExt cx="640821" cy="557863"/>
          </a:xfrm>
        </p:grpSpPr>
        <p:sp>
          <p:nvSpPr>
            <p:cNvPr id="362" name="직사각형 65"/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363" name="TextBox 67"/>
            <p:cNvSpPr txBox="1"/>
            <p:nvPr/>
          </p:nvSpPr>
          <p:spPr>
            <a:xfrm>
              <a:off x="490093" y="3148857"/>
              <a:ext cx="370578" cy="3512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sp>
        <p:nvSpPr>
          <p:cNvPr id="364" name="TextBox 68"/>
          <p:cNvSpPr txBox="1"/>
          <p:nvPr/>
        </p:nvSpPr>
        <p:spPr>
          <a:xfrm>
            <a:off x="1416240" y="2246453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배경음악</a:t>
            </a:r>
            <a:r>
              <a:rPr lang="en-US" altLang="ko-KR" dirty="0"/>
              <a:t>.  </a:t>
            </a:r>
            <a:r>
              <a:rPr lang="ko-KR" altLang="en-US" dirty="0"/>
              <a:t>효과음</a:t>
            </a:r>
            <a:endParaRPr dirty="0"/>
          </a:p>
        </p:txBody>
      </p:sp>
      <p:sp>
        <p:nvSpPr>
          <p:cNvPr id="365" name="직사각형 123"/>
          <p:cNvSpPr/>
          <p:nvPr/>
        </p:nvSpPr>
        <p:spPr>
          <a:xfrm>
            <a:off x="4673745" y="2115367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66" name="TextBox 124"/>
          <p:cNvSpPr txBox="1"/>
          <p:nvPr/>
        </p:nvSpPr>
        <p:spPr>
          <a:xfrm>
            <a:off x="4700884" y="2234709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7</a:t>
            </a:r>
            <a:r>
              <a:rPr dirty="0"/>
              <a:t>p~</a:t>
            </a:r>
            <a:r>
              <a:rPr lang="en-US" dirty="0"/>
              <a:t>12</a:t>
            </a:r>
            <a:r>
              <a:rPr dirty="0"/>
              <a:t>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639C98-FC6A-469D-A7E4-02C89B062639}"/>
              </a:ext>
            </a:extLst>
          </p:cNvPr>
          <p:cNvGrpSpPr/>
          <p:nvPr/>
        </p:nvGrpSpPr>
        <p:grpSpPr>
          <a:xfrm>
            <a:off x="4672244" y="1357373"/>
            <a:ext cx="964344" cy="557862"/>
            <a:chOff x="4672244" y="1357373"/>
            <a:chExt cx="964344" cy="557862"/>
          </a:xfrm>
        </p:grpSpPr>
        <p:sp>
          <p:nvSpPr>
            <p:cNvPr id="149" name="직사각형 123">
              <a:extLst>
                <a:ext uri="{FF2B5EF4-FFF2-40B4-BE49-F238E27FC236}">
                  <a16:creationId xmlns:a16="http://schemas.microsoft.com/office/drawing/2014/main" id="{3DEB4483-9CDE-4CD6-91C1-1A96AEB0085B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50" name="TextBox 124">
              <a:extLst>
                <a:ext uri="{FF2B5EF4-FFF2-40B4-BE49-F238E27FC236}">
                  <a16:creationId xmlns:a16="http://schemas.microsoft.com/office/drawing/2014/main" id="{6F04D110-3E06-472A-A276-150476EA5E35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3</a:t>
              </a:r>
              <a:r>
                <a:rPr dirty="0"/>
                <a:t>p~6p</a:t>
              </a:r>
            </a:p>
          </p:txBody>
        </p:sp>
      </p:grpSp>
      <p:sp>
        <p:nvSpPr>
          <p:cNvPr id="397" name="슬라이드 번호 개체 틀 1"/>
          <p:cNvSpPr txBox="1"/>
          <p:nvPr/>
        </p:nvSpPr>
        <p:spPr>
          <a:xfrm>
            <a:off x="11565562" y="6451959"/>
            <a:ext cx="35062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398" name="선"/>
          <p:cNvSpPr/>
          <p:nvPr/>
        </p:nvSpPr>
        <p:spPr>
          <a:xfrm flipV="1">
            <a:off x="6014504" y="1423316"/>
            <a:ext cx="1" cy="4555901"/>
          </a:xfrm>
          <a:prstGeom prst="line">
            <a:avLst/>
          </a:prstGeom>
          <a:ln w="12700">
            <a:solidFill>
              <a:schemeClr val="tx1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직사각형 62">
            <a:extLst>
              <a:ext uri="{FF2B5EF4-FFF2-40B4-BE49-F238E27FC236}">
                <a16:creationId xmlns:a16="http://schemas.microsoft.com/office/drawing/2014/main" id="{34C001C2-F3A0-4C9F-9D84-9FF78D8428FB}"/>
              </a:ext>
            </a:extLst>
          </p:cNvPr>
          <p:cNvSpPr/>
          <p:nvPr/>
        </p:nvSpPr>
        <p:spPr>
          <a:xfrm>
            <a:off x="1200926" y="2879660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6A2F2D6-3D5C-4EC7-AED5-79B6E539322B}"/>
              </a:ext>
            </a:extLst>
          </p:cNvPr>
          <p:cNvGrpSpPr/>
          <p:nvPr/>
        </p:nvGrpSpPr>
        <p:grpSpPr>
          <a:xfrm>
            <a:off x="296837" y="2879660"/>
            <a:ext cx="640821" cy="557862"/>
            <a:chOff x="354972" y="2285861"/>
            <a:chExt cx="640821" cy="557862"/>
          </a:xfrm>
        </p:grpSpPr>
        <p:sp>
          <p:nvSpPr>
            <p:cNvPr id="58" name="직사각형 61">
              <a:extLst>
                <a:ext uri="{FF2B5EF4-FFF2-40B4-BE49-F238E27FC236}">
                  <a16:creationId xmlns:a16="http://schemas.microsoft.com/office/drawing/2014/main" id="{89EBCD6C-F278-4709-B2DE-41570FD0A3DA}"/>
                </a:ext>
              </a:extLst>
            </p:cNvPr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/>
            </a:p>
          </p:txBody>
        </p:sp>
        <p:sp>
          <p:nvSpPr>
            <p:cNvPr id="59" name="TextBox 63">
              <a:extLst>
                <a:ext uri="{FF2B5EF4-FFF2-40B4-BE49-F238E27FC236}">
                  <a16:creationId xmlns:a16="http://schemas.microsoft.com/office/drawing/2014/main" id="{A31761DD-C400-4D7A-9D12-01898BADE6F3}"/>
                </a:ext>
              </a:extLst>
            </p:cNvPr>
            <p:cNvSpPr txBox="1"/>
            <p:nvPr/>
          </p:nvSpPr>
          <p:spPr>
            <a:xfrm>
              <a:off x="490093" y="2392648"/>
              <a:ext cx="35062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/>
                <a:t>3</a:t>
              </a:r>
              <a:endParaRPr dirty="0"/>
            </a:p>
          </p:txBody>
        </p:sp>
      </p:grpSp>
      <p:sp>
        <p:nvSpPr>
          <p:cNvPr id="55" name="TextBox 64">
            <a:extLst>
              <a:ext uri="{FF2B5EF4-FFF2-40B4-BE49-F238E27FC236}">
                <a16:creationId xmlns:a16="http://schemas.microsoft.com/office/drawing/2014/main" id="{B9673777-7FFC-4423-889A-3FD1A88AE619}"/>
              </a:ext>
            </a:extLst>
          </p:cNvPr>
          <p:cNvSpPr txBox="1"/>
          <p:nvPr/>
        </p:nvSpPr>
        <p:spPr>
          <a:xfrm>
            <a:off x="1416240" y="3008199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플레이어  개체  생성</a:t>
            </a:r>
          </a:p>
        </p:txBody>
      </p:sp>
      <p:sp>
        <p:nvSpPr>
          <p:cNvPr id="61" name="직사각형 66">
            <a:extLst>
              <a:ext uri="{FF2B5EF4-FFF2-40B4-BE49-F238E27FC236}">
                <a16:creationId xmlns:a16="http://schemas.microsoft.com/office/drawing/2014/main" id="{0F254450-E485-45C9-BF03-6DC6A5F2694F}"/>
              </a:ext>
            </a:extLst>
          </p:cNvPr>
          <p:cNvSpPr/>
          <p:nvPr/>
        </p:nvSpPr>
        <p:spPr>
          <a:xfrm>
            <a:off x="1200925" y="3641299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C7AE164-0BF5-47A9-8045-C1107C5753E1}"/>
              </a:ext>
            </a:extLst>
          </p:cNvPr>
          <p:cNvGrpSpPr/>
          <p:nvPr/>
        </p:nvGrpSpPr>
        <p:grpSpPr>
          <a:xfrm>
            <a:off x="296837" y="3641299"/>
            <a:ext cx="640821" cy="557863"/>
            <a:chOff x="354972" y="3047500"/>
            <a:chExt cx="640821" cy="55786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006A151-64BB-4A33-9816-21E7213A6C4F}"/>
                </a:ext>
              </a:extLst>
            </p:cNvPr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67" name="TextBox 67">
              <a:extLst>
                <a:ext uri="{FF2B5EF4-FFF2-40B4-BE49-F238E27FC236}">
                  <a16:creationId xmlns:a16="http://schemas.microsoft.com/office/drawing/2014/main" id="{CAE3E2C3-1BD6-43A7-856B-090700C24923}"/>
                </a:ext>
              </a:extLst>
            </p:cNvPr>
            <p:cNvSpPr txBox="1"/>
            <p:nvPr/>
          </p:nvSpPr>
          <p:spPr>
            <a:xfrm>
              <a:off x="490093" y="3148857"/>
              <a:ext cx="37057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63" name="TextBox 68">
            <a:extLst>
              <a:ext uri="{FF2B5EF4-FFF2-40B4-BE49-F238E27FC236}">
                <a16:creationId xmlns:a16="http://schemas.microsoft.com/office/drawing/2014/main" id="{C066F9AE-972E-46D9-9F0C-69A92880CCB1}"/>
              </a:ext>
            </a:extLst>
          </p:cNvPr>
          <p:cNvSpPr txBox="1"/>
          <p:nvPr/>
        </p:nvSpPr>
        <p:spPr>
          <a:xfrm>
            <a:off x="1416240" y="3771419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적  개체  생성</a:t>
            </a:r>
            <a:endParaRPr dirty="0"/>
          </a:p>
        </p:txBody>
      </p:sp>
      <p:sp>
        <p:nvSpPr>
          <p:cNvPr id="64" name="직사각형 123">
            <a:extLst>
              <a:ext uri="{FF2B5EF4-FFF2-40B4-BE49-F238E27FC236}">
                <a16:creationId xmlns:a16="http://schemas.microsoft.com/office/drawing/2014/main" id="{C81A0B62-200B-42D0-AD2A-3984AA4C80AC}"/>
              </a:ext>
            </a:extLst>
          </p:cNvPr>
          <p:cNvSpPr/>
          <p:nvPr/>
        </p:nvSpPr>
        <p:spPr>
          <a:xfrm>
            <a:off x="4673745" y="3639367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65" name="TextBox 124">
            <a:extLst>
              <a:ext uri="{FF2B5EF4-FFF2-40B4-BE49-F238E27FC236}">
                <a16:creationId xmlns:a16="http://schemas.microsoft.com/office/drawing/2014/main" id="{E63B53D5-5C81-47DF-8DEC-F8A1AB8B68A6}"/>
              </a:ext>
            </a:extLst>
          </p:cNvPr>
          <p:cNvSpPr txBox="1"/>
          <p:nvPr/>
        </p:nvSpPr>
        <p:spPr>
          <a:xfrm>
            <a:off x="4700884" y="3758709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16</a:t>
            </a:r>
            <a:r>
              <a:rPr dirty="0"/>
              <a:t>p~</a:t>
            </a:r>
            <a:r>
              <a:rPr lang="en-US" dirty="0"/>
              <a:t>25</a:t>
            </a:r>
            <a:r>
              <a:rPr dirty="0"/>
              <a:t>p</a:t>
            </a:r>
          </a:p>
        </p:txBody>
      </p:sp>
      <p:sp>
        <p:nvSpPr>
          <p:cNvPr id="69" name="직사각형 62">
            <a:extLst>
              <a:ext uri="{FF2B5EF4-FFF2-40B4-BE49-F238E27FC236}">
                <a16:creationId xmlns:a16="http://schemas.microsoft.com/office/drawing/2014/main" id="{D9BC2B78-8025-4A51-8147-EED6A4292AEB}"/>
              </a:ext>
            </a:extLst>
          </p:cNvPr>
          <p:cNvSpPr/>
          <p:nvPr/>
        </p:nvSpPr>
        <p:spPr>
          <a:xfrm>
            <a:off x="7321081" y="1908555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8187EE-B74C-4C44-AD68-27911AECFA26}"/>
              </a:ext>
            </a:extLst>
          </p:cNvPr>
          <p:cNvGrpSpPr/>
          <p:nvPr/>
        </p:nvGrpSpPr>
        <p:grpSpPr>
          <a:xfrm>
            <a:off x="6416992" y="1908555"/>
            <a:ext cx="640821" cy="557862"/>
            <a:chOff x="354972" y="2285861"/>
            <a:chExt cx="640821" cy="557862"/>
          </a:xfrm>
        </p:grpSpPr>
        <p:sp>
          <p:nvSpPr>
            <p:cNvPr id="74" name="직사각형 61">
              <a:extLst>
                <a:ext uri="{FF2B5EF4-FFF2-40B4-BE49-F238E27FC236}">
                  <a16:creationId xmlns:a16="http://schemas.microsoft.com/office/drawing/2014/main" id="{C049E3DB-3452-4D24-95E3-7428DA25EBF8}"/>
                </a:ext>
              </a:extLst>
            </p:cNvPr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 dirty="0"/>
            </a:p>
          </p:txBody>
        </p:sp>
        <p:sp>
          <p:nvSpPr>
            <p:cNvPr id="75" name="TextBox 63">
              <a:extLst>
                <a:ext uri="{FF2B5EF4-FFF2-40B4-BE49-F238E27FC236}">
                  <a16:creationId xmlns:a16="http://schemas.microsoft.com/office/drawing/2014/main" id="{42827C9F-12A3-4555-ADD6-AA7B7BF2FF6E}"/>
                </a:ext>
              </a:extLst>
            </p:cNvPr>
            <p:cNvSpPr txBox="1"/>
            <p:nvPr/>
          </p:nvSpPr>
          <p:spPr>
            <a:xfrm>
              <a:off x="490093" y="2392648"/>
              <a:ext cx="35062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sp>
        <p:nvSpPr>
          <p:cNvPr id="71" name="TextBox 64">
            <a:extLst>
              <a:ext uri="{FF2B5EF4-FFF2-40B4-BE49-F238E27FC236}">
                <a16:creationId xmlns:a16="http://schemas.microsoft.com/office/drawing/2014/main" id="{DF0A7029-1A7F-4DE3-A48A-0B65F99B64E2}"/>
              </a:ext>
            </a:extLst>
          </p:cNvPr>
          <p:cNvSpPr txBox="1"/>
          <p:nvPr/>
        </p:nvSpPr>
        <p:spPr>
          <a:xfrm>
            <a:off x="7536395" y="2037094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플레이어  </a:t>
            </a:r>
            <a:r>
              <a:rPr lang="ko-KR" altLang="en-US" dirty="0" err="1"/>
              <a:t>필살기</a:t>
            </a:r>
            <a:r>
              <a:rPr lang="ko-KR" altLang="en-US" dirty="0"/>
              <a:t>  생성</a:t>
            </a:r>
          </a:p>
        </p:txBody>
      </p:sp>
      <p:sp>
        <p:nvSpPr>
          <p:cNvPr id="77" name="직사각형 66">
            <a:extLst>
              <a:ext uri="{FF2B5EF4-FFF2-40B4-BE49-F238E27FC236}">
                <a16:creationId xmlns:a16="http://schemas.microsoft.com/office/drawing/2014/main" id="{30E3DDF6-2AF3-4B95-B3B8-E818735630BF}"/>
              </a:ext>
            </a:extLst>
          </p:cNvPr>
          <p:cNvSpPr/>
          <p:nvPr/>
        </p:nvSpPr>
        <p:spPr>
          <a:xfrm>
            <a:off x="7321080" y="2670194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53F1FDC-56C0-41D7-9F63-3C3994BE9790}"/>
              </a:ext>
            </a:extLst>
          </p:cNvPr>
          <p:cNvGrpSpPr/>
          <p:nvPr/>
        </p:nvGrpSpPr>
        <p:grpSpPr>
          <a:xfrm>
            <a:off x="6416992" y="2670194"/>
            <a:ext cx="640821" cy="557863"/>
            <a:chOff x="354972" y="3047500"/>
            <a:chExt cx="640821" cy="557863"/>
          </a:xfrm>
        </p:grpSpPr>
        <p:sp>
          <p:nvSpPr>
            <p:cNvPr id="82" name="직사각형 65">
              <a:extLst>
                <a:ext uri="{FF2B5EF4-FFF2-40B4-BE49-F238E27FC236}">
                  <a16:creationId xmlns:a16="http://schemas.microsoft.com/office/drawing/2014/main" id="{3EA05016-4C2F-4496-9CD7-E14ED3783D97}"/>
                </a:ext>
              </a:extLst>
            </p:cNvPr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83" name="TextBox 67">
              <a:extLst>
                <a:ext uri="{FF2B5EF4-FFF2-40B4-BE49-F238E27FC236}">
                  <a16:creationId xmlns:a16="http://schemas.microsoft.com/office/drawing/2014/main" id="{DCA456E3-3178-4AC8-9C19-0E07F24BF30A}"/>
                </a:ext>
              </a:extLst>
            </p:cNvPr>
            <p:cNvSpPr txBox="1"/>
            <p:nvPr/>
          </p:nvSpPr>
          <p:spPr>
            <a:xfrm>
              <a:off x="490093" y="3148857"/>
              <a:ext cx="37057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8</a:t>
              </a:r>
              <a:endParaRPr dirty="0"/>
            </a:p>
          </p:txBody>
        </p:sp>
      </p:grpSp>
      <p:sp>
        <p:nvSpPr>
          <p:cNvPr id="79" name="TextBox 68">
            <a:extLst>
              <a:ext uri="{FF2B5EF4-FFF2-40B4-BE49-F238E27FC236}">
                <a16:creationId xmlns:a16="http://schemas.microsoft.com/office/drawing/2014/main" id="{C83D3B18-B69B-4512-8104-9DC870C38DA7}"/>
              </a:ext>
            </a:extLst>
          </p:cNvPr>
          <p:cNvSpPr txBox="1"/>
          <p:nvPr/>
        </p:nvSpPr>
        <p:spPr>
          <a:xfrm>
            <a:off x="7536395" y="2799348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적  미사일  생성</a:t>
            </a:r>
            <a:endParaRPr dirty="0"/>
          </a:p>
        </p:txBody>
      </p:sp>
      <p:sp>
        <p:nvSpPr>
          <p:cNvPr id="80" name="직사각형 123">
            <a:extLst>
              <a:ext uri="{FF2B5EF4-FFF2-40B4-BE49-F238E27FC236}">
                <a16:creationId xmlns:a16="http://schemas.microsoft.com/office/drawing/2014/main" id="{C334AA75-DA09-49E2-91B1-280400F1DA12}"/>
              </a:ext>
            </a:extLst>
          </p:cNvPr>
          <p:cNvSpPr/>
          <p:nvPr/>
        </p:nvSpPr>
        <p:spPr>
          <a:xfrm>
            <a:off x="10793900" y="2668262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81" name="TextBox 124">
            <a:extLst>
              <a:ext uri="{FF2B5EF4-FFF2-40B4-BE49-F238E27FC236}">
                <a16:creationId xmlns:a16="http://schemas.microsoft.com/office/drawing/2014/main" id="{88ECC36F-29DA-4BC7-8484-E6DD57F62D2F}"/>
              </a:ext>
            </a:extLst>
          </p:cNvPr>
          <p:cNvSpPr txBox="1"/>
          <p:nvPr/>
        </p:nvSpPr>
        <p:spPr>
          <a:xfrm>
            <a:off x="10821039" y="2787604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34</a:t>
            </a:r>
            <a:r>
              <a:rPr dirty="0"/>
              <a:t>p</a:t>
            </a:r>
            <a:r>
              <a:rPr lang="en-US" dirty="0"/>
              <a:t>~42p</a:t>
            </a:r>
            <a:endParaRPr dirty="0"/>
          </a:p>
        </p:txBody>
      </p:sp>
      <p:sp>
        <p:nvSpPr>
          <p:cNvPr id="85" name="직사각형 62">
            <a:extLst>
              <a:ext uri="{FF2B5EF4-FFF2-40B4-BE49-F238E27FC236}">
                <a16:creationId xmlns:a16="http://schemas.microsoft.com/office/drawing/2014/main" id="{7857783C-DE9C-4686-8ED6-EC7C8AF50061}"/>
              </a:ext>
            </a:extLst>
          </p:cNvPr>
          <p:cNvSpPr/>
          <p:nvPr/>
        </p:nvSpPr>
        <p:spPr>
          <a:xfrm>
            <a:off x="7321081" y="3432555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5B575F9-5943-4DD8-9395-DB22696A454E}"/>
              </a:ext>
            </a:extLst>
          </p:cNvPr>
          <p:cNvGrpSpPr/>
          <p:nvPr/>
        </p:nvGrpSpPr>
        <p:grpSpPr>
          <a:xfrm>
            <a:off x="6416992" y="3432555"/>
            <a:ext cx="640821" cy="557862"/>
            <a:chOff x="354972" y="2285861"/>
            <a:chExt cx="640821" cy="557862"/>
          </a:xfrm>
        </p:grpSpPr>
        <p:sp>
          <p:nvSpPr>
            <p:cNvPr id="90" name="직사각형 61">
              <a:extLst>
                <a:ext uri="{FF2B5EF4-FFF2-40B4-BE49-F238E27FC236}">
                  <a16:creationId xmlns:a16="http://schemas.microsoft.com/office/drawing/2014/main" id="{B186D75A-0F21-423D-ABFB-6EB213CFC048}"/>
                </a:ext>
              </a:extLst>
            </p:cNvPr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/>
            </a:p>
          </p:txBody>
        </p:sp>
        <p:sp>
          <p:nvSpPr>
            <p:cNvPr id="91" name="TextBox 63">
              <a:extLst>
                <a:ext uri="{FF2B5EF4-FFF2-40B4-BE49-F238E27FC236}">
                  <a16:creationId xmlns:a16="http://schemas.microsoft.com/office/drawing/2014/main" id="{15028D63-D76C-4067-88BB-7A169A53EA54}"/>
                </a:ext>
              </a:extLst>
            </p:cNvPr>
            <p:cNvSpPr txBox="1"/>
            <p:nvPr/>
          </p:nvSpPr>
          <p:spPr>
            <a:xfrm>
              <a:off x="490093" y="2392648"/>
              <a:ext cx="35062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9</a:t>
              </a:r>
              <a:endParaRPr dirty="0"/>
            </a:p>
          </p:txBody>
        </p:sp>
      </p:grpSp>
      <p:sp>
        <p:nvSpPr>
          <p:cNvPr id="87" name="TextBox 64">
            <a:extLst>
              <a:ext uri="{FF2B5EF4-FFF2-40B4-BE49-F238E27FC236}">
                <a16:creationId xmlns:a16="http://schemas.microsoft.com/office/drawing/2014/main" id="{DA4F1798-D95A-4A3B-8EFA-5AC6B1394857}"/>
              </a:ext>
            </a:extLst>
          </p:cNvPr>
          <p:cNvSpPr txBox="1"/>
          <p:nvPr/>
        </p:nvSpPr>
        <p:spPr>
          <a:xfrm>
            <a:off x="7536395" y="3561094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점수  아이템 </a:t>
            </a:r>
            <a:r>
              <a:rPr lang="en-US" altLang="ko-KR" dirty="0"/>
              <a:t>,   HP   </a:t>
            </a:r>
            <a:r>
              <a:rPr lang="ko-KR" altLang="en-US" dirty="0"/>
              <a:t>아이템 생성</a:t>
            </a:r>
          </a:p>
        </p:txBody>
      </p:sp>
      <p:sp>
        <p:nvSpPr>
          <p:cNvPr id="93" name="직사각형 66">
            <a:extLst>
              <a:ext uri="{FF2B5EF4-FFF2-40B4-BE49-F238E27FC236}">
                <a16:creationId xmlns:a16="http://schemas.microsoft.com/office/drawing/2014/main" id="{72207E4B-EF4A-4449-ABEA-CEBC580F8BFB}"/>
              </a:ext>
            </a:extLst>
          </p:cNvPr>
          <p:cNvSpPr/>
          <p:nvPr/>
        </p:nvSpPr>
        <p:spPr>
          <a:xfrm>
            <a:off x="7321080" y="4194194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18A2F4C-6E04-4938-9140-9F360D52B516}"/>
              </a:ext>
            </a:extLst>
          </p:cNvPr>
          <p:cNvGrpSpPr/>
          <p:nvPr/>
        </p:nvGrpSpPr>
        <p:grpSpPr>
          <a:xfrm>
            <a:off x="6416992" y="4194194"/>
            <a:ext cx="640821" cy="557863"/>
            <a:chOff x="354972" y="3047500"/>
            <a:chExt cx="640821" cy="557863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70E7DC2-B4A3-45C6-BFB6-33FE7CB85C0A}"/>
                </a:ext>
              </a:extLst>
            </p:cNvPr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 dirty="0"/>
            </a:p>
          </p:txBody>
        </p:sp>
        <p:sp>
          <p:nvSpPr>
            <p:cNvPr id="99" name="TextBox 67">
              <a:extLst>
                <a:ext uri="{FF2B5EF4-FFF2-40B4-BE49-F238E27FC236}">
                  <a16:creationId xmlns:a16="http://schemas.microsoft.com/office/drawing/2014/main" id="{3457E5C2-DE09-4207-ADDD-5AA665082285}"/>
                </a:ext>
              </a:extLst>
            </p:cNvPr>
            <p:cNvSpPr txBox="1"/>
            <p:nvPr/>
          </p:nvSpPr>
          <p:spPr>
            <a:xfrm>
              <a:off x="354972" y="3148857"/>
              <a:ext cx="64082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10</a:t>
              </a:r>
              <a:endParaRPr dirty="0"/>
            </a:p>
          </p:txBody>
        </p:sp>
      </p:grpSp>
      <p:sp>
        <p:nvSpPr>
          <p:cNvPr id="95" name="TextBox 68">
            <a:extLst>
              <a:ext uri="{FF2B5EF4-FFF2-40B4-BE49-F238E27FC236}">
                <a16:creationId xmlns:a16="http://schemas.microsoft.com/office/drawing/2014/main" id="{F684C7D2-D81B-4C31-B072-1434DFF6F510}"/>
              </a:ext>
            </a:extLst>
          </p:cNvPr>
          <p:cNvSpPr txBox="1"/>
          <p:nvPr/>
        </p:nvSpPr>
        <p:spPr>
          <a:xfrm>
            <a:off x="7536395" y="4323348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충돌  이벤트</a:t>
            </a:r>
            <a:endParaRPr dirty="0"/>
          </a:p>
        </p:txBody>
      </p:sp>
      <p:sp>
        <p:nvSpPr>
          <p:cNvPr id="96" name="직사각형 123">
            <a:extLst>
              <a:ext uri="{FF2B5EF4-FFF2-40B4-BE49-F238E27FC236}">
                <a16:creationId xmlns:a16="http://schemas.microsoft.com/office/drawing/2014/main" id="{91064847-253A-4BE7-BDE0-9F1A838509A9}"/>
              </a:ext>
            </a:extLst>
          </p:cNvPr>
          <p:cNvSpPr/>
          <p:nvPr/>
        </p:nvSpPr>
        <p:spPr>
          <a:xfrm>
            <a:off x="10793900" y="4192262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97" name="TextBox 124">
            <a:extLst>
              <a:ext uri="{FF2B5EF4-FFF2-40B4-BE49-F238E27FC236}">
                <a16:creationId xmlns:a16="http://schemas.microsoft.com/office/drawing/2014/main" id="{E2CE108D-D0D7-40FB-80AA-59F79587212B}"/>
              </a:ext>
            </a:extLst>
          </p:cNvPr>
          <p:cNvSpPr txBox="1"/>
          <p:nvPr/>
        </p:nvSpPr>
        <p:spPr>
          <a:xfrm>
            <a:off x="10821039" y="4311604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</a:t>
            </a:r>
            <a:r>
              <a:rPr dirty="0"/>
              <a:t>5p~</a:t>
            </a:r>
            <a:r>
              <a:rPr lang="en-US" dirty="0"/>
              <a:t>54</a:t>
            </a:r>
            <a:r>
              <a:rPr dirty="0"/>
              <a:t>p</a:t>
            </a:r>
          </a:p>
        </p:txBody>
      </p:sp>
      <p:sp>
        <p:nvSpPr>
          <p:cNvPr id="101" name="직사각형 62">
            <a:extLst>
              <a:ext uri="{FF2B5EF4-FFF2-40B4-BE49-F238E27FC236}">
                <a16:creationId xmlns:a16="http://schemas.microsoft.com/office/drawing/2014/main" id="{A1510E52-1B0D-4D63-8CB0-3415F6B703AA}"/>
              </a:ext>
            </a:extLst>
          </p:cNvPr>
          <p:cNvSpPr/>
          <p:nvPr/>
        </p:nvSpPr>
        <p:spPr>
          <a:xfrm>
            <a:off x="1200926" y="4435191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2BCBE3D-03CE-474C-926D-3890BA6C7401}"/>
              </a:ext>
            </a:extLst>
          </p:cNvPr>
          <p:cNvGrpSpPr/>
          <p:nvPr/>
        </p:nvGrpSpPr>
        <p:grpSpPr>
          <a:xfrm>
            <a:off x="296837" y="4435191"/>
            <a:ext cx="640821" cy="557862"/>
            <a:chOff x="354972" y="2285861"/>
            <a:chExt cx="640821" cy="557862"/>
          </a:xfrm>
        </p:grpSpPr>
        <p:sp>
          <p:nvSpPr>
            <p:cNvPr id="106" name="직사각형 61">
              <a:extLst>
                <a:ext uri="{FF2B5EF4-FFF2-40B4-BE49-F238E27FC236}">
                  <a16:creationId xmlns:a16="http://schemas.microsoft.com/office/drawing/2014/main" id="{9393F18B-4022-439B-B84A-0752EEB195A0}"/>
                </a:ext>
              </a:extLst>
            </p:cNvPr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/>
            </a:p>
          </p:txBody>
        </p:sp>
        <p:sp>
          <p:nvSpPr>
            <p:cNvPr id="107" name="TextBox 63">
              <a:extLst>
                <a:ext uri="{FF2B5EF4-FFF2-40B4-BE49-F238E27FC236}">
                  <a16:creationId xmlns:a16="http://schemas.microsoft.com/office/drawing/2014/main" id="{EAF62029-2F84-4A45-9382-7D56495C08D4}"/>
                </a:ext>
              </a:extLst>
            </p:cNvPr>
            <p:cNvSpPr txBox="1"/>
            <p:nvPr/>
          </p:nvSpPr>
          <p:spPr>
            <a:xfrm>
              <a:off x="490093" y="2392648"/>
              <a:ext cx="35062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/>
                <a:t>5</a:t>
              </a:r>
              <a:endParaRPr dirty="0"/>
            </a:p>
          </p:txBody>
        </p:sp>
      </p:grpSp>
      <p:sp>
        <p:nvSpPr>
          <p:cNvPr id="103" name="TextBox 64">
            <a:extLst>
              <a:ext uri="{FF2B5EF4-FFF2-40B4-BE49-F238E27FC236}">
                <a16:creationId xmlns:a16="http://schemas.microsoft.com/office/drawing/2014/main" id="{71416656-25AD-47B1-9C60-DE701F9490EA}"/>
              </a:ext>
            </a:extLst>
          </p:cNvPr>
          <p:cNvSpPr txBox="1"/>
          <p:nvPr/>
        </p:nvSpPr>
        <p:spPr>
          <a:xfrm>
            <a:off x="1416240" y="4563730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스테이지에  따라  적  개체  생성</a:t>
            </a:r>
          </a:p>
        </p:txBody>
      </p:sp>
      <p:sp>
        <p:nvSpPr>
          <p:cNvPr id="109" name="직사각형 66">
            <a:extLst>
              <a:ext uri="{FF2B5EF4-FFF2-40B4-BE49-F238E27FC236}">
                <a16:creationId xmlns:a16="http://schemas.microsoft.com/office/drawing/2014/main" id="{F0F63B72-9D49-494D-AF26-2510C5EFD0CC}"/>
              </a:ext>
            </a:extLst>
          </p:cNvPr>
          <p:cNvSpPr/>
          <p:nvPr/>
        </p:nvSpPr>
        <p:spPr>
          <a:xfrm>
            <a:off x="1200925" y="5196830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0CCCC8-5021-4074-BF18-F21362E12A3C}"/>
              </a:ext>
            </a:extLst>
          </p:cNvPr>
          <p:cNvGrpSpPr/>
          <p:nvPr/>
        </p:nvGrpSpPr>
        <p:grpSpPr>
          <a:xfrm>
            <a:off x="296837" y="5196830"/>
            <a:ext cx="640821" cy="557863"/>
            <a:chOff x="354972" y="3047500"/>
            <a:chExt cx="640821" cy="55786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519C949-EBAB-47DE-8BEF-6D366B3543F8}"/>
                </a:ext>
              </a:extLst>
            </p:cNvPr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15" name="TextBox 67">
              <a:extLst>
                <a:ext uri="{FF2B5EF4-FFF2-40B4-BE49-F238E27FC236}">
                  <a16:creationId xmlns:a16="http://schemas.microsoft.com/office/drawing/2014/main" id="{103EEACE-CFD6-466A-9D1F-4D170E83B6EB}"/>
                </a:ext>
              </a:extLst>
            </p:cNvPr>
            <p:cNvSpPr txBox="1"/>
            <p:nvPr/>
          </p:nvSpPr>
          <p:spPr>
            <a:xfrm>
              <a:off x="490093" y="3148857"/>
              <a:ext cx="37057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sp>
        <p:nvSpPr>
          <p:cNvPr id="111" name="TextBox 68">
            <a:extLst>
              <a:ext uri="{FF2B5EF4-FFF2-40B4-BE49-F238E27FC236}">
                <a16:creationId xmlns:a16="http://schemas.microsoft.com/office/drawing/2014/main" id="{BC294F8E-8BA8-4E73-B76E-0289A7B120F5}"/>
              </a:ext>
            </a:extLst>
          </p:cNvPr>
          <p:cNvSpPr txBox="1"/>
          <p:nvPr/>
        </p:nvSpPr>
        <p:spPr>
          <a:xfrm>
            <a:off x="1416240" y="5325984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플레이어  미사일  생성</a:t>
            </a:r>
            <a:endParaRPr dirty="0"/>
          </a:p>
        </p:txBody>
      </p:sp>
      <p:sp>
        <p:nvSpPr>
          <p:cNvPr id="112" name="직사각형 123">
            <a:extLst>
              <a:ext uri="{FF2B5EF4-FFF2-40B4-BE49-F238E27FC236}">
                <a16:creationId xmlns:a16="http://schemas.microsoft.com/office/drawing/2014/main" id="{DE42D8AF-393A-4E7A-A5C2-C7671C9F5E45}"/>
              </a:ext>
            </a:extLst>
          </p:cNvPr>
          <p:cNvSpPr/>
          <p:nvPr/>
        </p:nvSpPr>
        <p:spPr>
          <a:xfrm>
            <a:off x="4673745" y="5194898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113" name="TextBox 124">
            <a:extLst>
              <a:ext uri="{FF2B5EF4-FFF2-40B4-BE49-F238E27FC236}">
                <a16:creationId xmlns:a16="http://schemas.microsoft.com/office/drawing/2014/main" id="{02FAD039-FC25-4229-BC1B-5957E93DBD23}"/>
              </a:ext>
            </a:extLst>
          </p:cNvPr>
          <p:cNvSpPr txBox="1"/>
          <p:nvPr/>
        </p:nvSpPr>
        <p:spPr>
          <a:xfrm>
            <a:off x="4700884" y="5314240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31</a:t>
            </a:r>
            <a:r>
              <a:rPr dirty="0"/>
              <a:t>p~</a:t>
            </a:r>
            <a:r>
              <a:rPr lang="en-US" dirty="0"/>
              <a:t>32</a:t>
            </a:r>
            <a:r>
              <a:rPr dirty="0"/>
              <a:t>p</a:t>
            </a:r>
          </a:p>
        </p:txBody>
      </p:sp>
      <p:sp>
        <p:nvSpPr>
          <p:cNvPr id="133" name="직사각형 62">
            <a:extLst>
              <a:ext uri="{FF2B5EF4-FFF2-40B4-BE49-F238E27FC236}">
                <a16:creationId xmlns:a16="http://schemas.microsoft.com/office/drawing/2014/main" id="{5B80BAC8-7985-4B5F-BF19-55D7726EB451}"/>
              </a:ext>
            </a:extLst>
          </p:cNvPr>
          <p:cNvSpPr/>
          <p:nvPr/>
        </p:nvSpPr>
        <p:spPr>
          <a:xfrm>
            <a:off x="7321081" y="4987120"/>
            <a:ext cx="3253821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1CACB6F-3E96-40E7-ADB8-79D0C4CC7079}"/>
              </a:ext>
            </a:extLst>
          </p:cNvPr>
          <p:cNvGrpSpPr/>
          <p:nvPr/>
        </p:nvGrpSpPr>
        <p:grpSpPr>
          <a:xfrm>
            <a:off x="6416992" y="4987120"/>
            <a:ext cx="640821" cy="557862"/>
            <a:chOff x="354972" y="2285861"/>
            <a:chExt cx="640821" cy="557862"/>
          </a:xfrm>
        </p:grpSpPr>
        <p:sp>
          <p:nvSpPr>
            <p:cNvPr id="138" name="직사각형 61">
              <a:extLst>
                <a:ext uri="{FF2B5EF4-FFF2-40B4-BE49-F238E27FC236}">
                  <a16:creationId xmlns:a16="http://schemas.microsoft.com/office/drawing/2014/main" id="{E6C32B20-1B2C-4085-995D-273D01AB980E}"/>
                </a:ext>
              </a:extLst>
            </p:cNvPr>
            <p:cNvSpPr/>
            <p:nvPr/>
          </p:nvSpPr>
          <p:spPr>
            <a:xfrm>
              <a:off x="354972" y="2285861"/>
              <a:ext cx="640821" cy="557862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pPr>
              <a:endParaRPr/>
            </a:p>
          </p:txBody>
        </p:sp>
        <p:sp>
          <p:nvSpPr>
            <p:cNvPr id="139" name="TextBox 63">
              <a:extLst>
                <a:ext uri="{FF2B5EF4-FFF2-40B4-BE49-F238E27FC236}">
                  <a16:creationId xmlns:a16="http://schemas.microsoft.com/office/drawing/2014/main" id="{6801F3A8-B130-4F22-811B-A5E233F9B6A2}"/>
                </a:ext>
              </a:extLst>
            </p:cNvPr>
            <p:cNvSpPr txBox="1"/>
            <p:nvPr/>
          </p:nvSpPr>
          <p:spPr>
            <a:xfrm>
              <a:off x="354972" y="2392648"/>
              <a:ext cx="64082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11</a:t>
              </a:r>
              <a:endParaRPr dirty="0"/>
            </a:p>
          </p:txBody>
        </p:sp>
      </p:grpSp>
      <p:sp>
        <p:nvSpPr>
          <p:cNvPr id="135" name="TextBox 64">
            <a:extLst>
              <a:ext uri="{FF2B5EF4-FFF2-40B4-BE49-F238E27FC236}">
                <a16:creationId xmlns:a16="http://schemas.microsoft.com/office/drawing/2014/main" id="{611D3A7D-EF0D-4D06-AD96-C7D1C023BB77}"/>
              </a:ext>
            </a:extLst>
          </p:cNvPr>
          <p:cNvSpPr txBox="1"/>
          <p:nvPr/>
        </p:nvSpPr>
        <p:spPr>
          <a:xfrm>
            <a:off x="7536395" y="5115659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r>
              <a:rPr lang="ko-KR" altLang="en-US" dirty="0"/>
              <a:t>플레이어  사망  시  부활</a:t>
            </a:r>
          </a:p>
        </p:txBody>
      </p:sp>
      <p:sp>
        <p:nvSpPr>
          <p:cNvPr id="141" name="직사각형 66">
            <a:extLst>
              <a:ext uri="{FF2B5EF4-FFF2-40B4-BE49-F238E27FC236}">
                <a16:creationId xmlns:a16="http://schemas.microsoft.com/office/drawing/2014/main" id="{E2CE88AE-8157-4BD5-BAEC-8E0445263EA6}"/>
              </a:ext>
            </a:extLst>
          </p:cNvPr>
          <p:cNvSpPr/>
          <p:nvPr/>
        </p:nvSpPr>
        <p:spPr>
          <a:xfrm>
            <a:off x="7321080" y="5748759"/>
            <a:ext cx="3253821" cy="557863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0C02C66-BCA6-4CBA-A20F-E0817CFCEDA0}"/>
              </a:ext>
            </a:extLst>
          </p:cNvPr>
          <p:cNvGrpSpPr/>
          <p:nvPr/>
        </p:nvGrpSpPr>
        <p:grpSpPr>
          <a:xfrm>
            <a:off x="6416992" y="5748759"/>
            <a:ext cx="640821" cy="557863"/>
            <a:chOff x="354972" y="3047500"/>
            <a:chExt cx="640821" cy="55786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1635FA-4A14-4EC7-A5C9-6332D54501ED}"/>
                </a:ext>
              </a:extLst>
            </p:cNvPr>
            <p:cNvSpPr/>
            <p:nvPr/>
          </p:nvSpPr>
          <p:spPr>
            <a:xfrm>
              <a:off x="354972" y="3047500"/>
              <a:ext cx="640821" cy="557863"/>
            </a:xfrm>
            <a:prstGeom prst="rect">
              <a:avLst/>
            </a:prstGeom>
            <a:solidFill>
              <a:schemeClr val="accent1">
                <a:lumOff val="10098"/>
              </a:scheme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 dirty="0"/>
            </a:p>
          </p:txBody>
        </p:sp>
        <p:sp>
          <p:nvSpPr>
            <p:cNvPr id="147" name="TextBox 67">
              <a:extLst>
                <a:ext uri="{FF2B5EF4-FFF2-40B4-BE49-F238E27FC236}">
                  <a16:creationId xmlns:a16="http://schemas.microsoft.com/office/drawing/2014/main" id="{95C8F362-CA2C-4CB2-B546-2E3E6A11347A}"/>
                </a:ext>
              </a:extLst>
            </p:cNvPr>
            <p:cNvSpPr txBox="1"/>
            <p:nvPr/>
          </p:nvSpPr>
          <p:spPr>
            <a:xfrm>
              <a:off x="354972" y="3148857"/>
              <a:ext cx="64082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lvl1pPr>
            </a:lstStyle>
            <a:p>
              <a:r>
                <a:rPr lang="en-US" dirty="0"/>
                <a:t>12</a:t>
              </a:r>
              <a:endParaRPr dirty="0"/>
            </a:p>
          </p:txBody>
        </p:sp>
      </p:grpSp>
      <p:sp>
        <p:nvSpPr>
          <p:cNvPr id="143" name="TextBox 68">
            <a:extLst>
              <a:ext uri="{FF2B5EF4-FFF2-40B4-BE49-F238E27FC236}">
                <a16:creationId xmlns:a16="http://schemas.microsoft.com/office/drawing/2014/main" id="{C10D46DB-1236-46D9-A887-62F2250BC1CD}"/>
              </a:ext>
            </a:extLst>
          </p:cNvPr>
          <p:cNvSpPr txBox="1"/>
          <p:nvPr/>
        </p:nvSpPr>
        <p:spPr>
          <a:xfrm>
            <a:off x="7536395" y="5877913"/>
            <a:ext cx="27122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ko-KR" altLang="en-US" dirty="0"/>
              <a:t>게임 종료</a:t>
            </a:r>
            <a:endParaRPr dirty="0"/>
          </a:p>
        </p:txBody>
      </p:sp>
      <p:sp>
        <p:nvSpPr>
          <p:cNvPr id="144" name="직사각형 123">
            <a:extLst>
              <a:ext uri="{FF2B5EF4-FFF2-40B4-BE49-F238E27FC236}">
                <a16:creationId xmlns:a16="http://schemas.microsoft.com/office/drawing/2014/main" id="{6E39CF35-46DC-4BBE-A35D-23859B86CB85}"/>
              </a:ext>
            </a:extLst>
          </p:cNvPr>
          <p:cNvSpPr/>
          <p:nvPr/>
        </p:nvSpPr>
        <p:spPr>
          <a:xfrm>
            <a:off x="10793900" y="5746827"/>
            <a:ext cx="964344" cy="557862"/>
          </a:xfrm>
          <a:prstGeom prst="rect">
            <a:avLst/>
          </a:prstGeom>
          <a:solidFill>
            <a:schemeClr val="accent1">
              <a:lumOff val="1009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145" name="TextBox 124">
            <a:extLst>
              <a:ext uri="{FF2B5EF4-FFF2-40B4-BE49-F238E27FC236}">
                <a16:creationId xmlns:a16="http://schemas.microsoft.com/office/drawing/2014/main" id="{83D57DFF-610D-43BE-9A41-9114EB336538}"/>
              </a:ext>
            </a:extLst>
          </p:cNvPr>
          <p:cNvSpPr txBox="1"/>
          <p:nvPr/>
        </p:nvSpPr>
        <p:spPr>
          <a:xfrm>
            <a:off x="10821039" y="5866169"/>
            <a:ext cx="9292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dirty="0"/>
              <a:t>5</a:t>
            </a:r>
            <a:r>
              <a:rPr lang="en-US" dirty="0"/>
              <a:t>6</a:t>
            </a:r>
            <a:r>
              <a:rPr dirty="0"/>
              <a:t>p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B85E213-7DC0-4EB9-8816-2DDE004C6734}"/>
              </a:ext>
            </a:extLst>
          </p:cNvPr>
          <p:cNvGrpSpPr/>
          <p:nvPr/>
        </p:nvGrpSpPr>
        <p:grpSpPr>
          <a:xfrm>
            <a:off x="4672126" y="2879660"/>
            <a:ext cx="964344" cy="557862"/>
            <a:chOff x="4672244" y="1357373"/>
            <a:chExt cx="964344" cy="557862"/>
          </a:xfrm>
        </p:grpSpPr>
        <p:sp>
          <p:nvSpPr>
            <p:cNvPr id="152" name="직사각형 123">
              <a:extLst>
                <a:ext uri="{FF2B5EF4-FFF2-40B4-BE49-F238E27FC236}">
                  <a16:creationId xmlns:a16="http://schemas.microsoft.com/office/drawing/2014/main" id="{848CF81B-8F74-420B-9A07-B98B868368B2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53" name="TextBox 124">
              <a:extLst>
                <a:ext uri="{FF2B5EF4-FFF2-40B4-BE49-F238E27FC236}">
                  <a16:creationId xmlns:a16="http://schemas.microsoft.com/office/drawing/2014/main" id="{C3CB792A-5CDE-4F46-82F2-AAA6B34864EE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13</a:t>
              </a:r>
              <a:r>
                <a:rPr dirty="0"/>
                <a:t>p~</a:t>
              </a:r>
              <a:r>
                <a:rPr lang="en-US" dirty="0"/>
                <a:t>15</a:t>
              </a:r>
              <a:r>
                <a:rPr dirty="0"/>
                <a:t>p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B0B7F6F-4E81-4ADD-82A5-5DE27759BF4C}"/>
              </a:ext>
            </a:extLst>
          </p:cNvPr>
          <p:cNvGrpSpPr/>
          <p:nvPr/>
        </p:nvGrpSpPr>
        <p:grpSpPr>
          <a:xfrm>
            <a:off x="4675491" y="4447713"/>
            <a:ext cx="964344" cy="557862"/>
            <a:chOff x="4672244" y="1357373"/>
            <a:chExt cx="964344" cy="557862"/>
          </a:xfrm>
        </p:grpSpPr>
        <p:sp>
          <p:nvSpPr>
            <p:cNvPr id="155" name="직사각형 123">
              <a:extLst>
                <a:ext uri="{FF2B5EF4-FFF2-40B4-BE49-F238E27FC236}">
                  <a16:creationId xmlns:a16="http://schemas.microsoft.com/office/drawing/2014/main" id="{EC2AE8CE-7D80-441B-B22C-1E1E8827FF53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56" name="TextBox 124">
              <a:extLst>
                <a:ext uri="{FF2B5EF4-FFF2-40B4-BE49-F238E27FC236}">
                  <a16:creationId xmlns:a16="http://schemas.microsoft.com/office/drawing/2014/main" id="{D031607B-13D8-4A09-ACE8-E603D8047AE8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26</a:t>
              </a:r>
              <a:r>
                <a:rPr dirty="0"/>
                <a:t>p~</a:t>
              </a:r>
              <a:r>
                <a:rPr lang="en-US" dirty="0"/>
                <a:t>30</a:t>
              </a:r>
              <a:r>
                <a:rPr dirty="0"/>
                <a:t>p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E8B4156-0F26-42C4-B1D7-49AFF4501A30}"/>
              </a:ext>
            </a:extLst>
          </p:cNvPr>
          <p:cNvGrpSpPr/>
          <p:nvPr/>
        </p:nvGrpSpPr>
        <p:grpSpPr>
          <a:xfrm>
            <a:off x="10785923" y="4987120"/>
            <a:ext cx="964344" cy="557862"/>
            <a:chOff x="4672244" y="1357373"/>
            <a:chExt cx="964344" cy="557862"/>
          </a:xfrm>
        </p:grpSpPr>
        <p:sp>
          <p:nvSpPr>
            <p:cNvPr id="158" name="직사각형 123">
              <a:extLst>
                <a:ext uri="{FF2B5EF4-FFF2-40B4-BE49-F238E27FC236}">
                  <a16:creationId xmlns:a16="http://schemas.microsoft.com/office/drawing/2014/main" id="{019A1574-25EB-49F6-9F20-B8D3625E6401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59" name="TextBox 124">
              <a:extLst>
                <a:ext uri="{FF2B5EF4-FFF2-40B4-BE49-F238E27FC236}">
                  <a16:creationId xmlns:a16="http://schemas.microsoft.com/office/drawing/2014/main" id="{116BC4BD-1189-4408-8174-C8625783CD76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55</a:t>
              </a:r>
              <a:r>
                <a:rPr dirty="0"/>
                <a:t>p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3418A38-69DF-4728-BC05-AEFD83B198A7}"/>
              </a:ext>
            </a:extLst>
          </p:cNvPr>
          <p:cNvGrpSpPr/>
          <p:nvPr/>
        </p:nvGrpSpPr>
        <p:grpSpPr>
          <a:xfrm>
            <a:off x="10793900" y="3432555"/>
            <a:ext cx="964344" cy="557862"/>
            <a:chOff x="4672244" y="1357373"/>
            <a:chExt cx="964344" cy="557862"/>
          </a:xfrm>
        </p:grpSpPr>
        <p:sp>
          <p:nvSpPr>
            <p:cNvPr id="161" name="직사각형 123">
              <a:extLst>
                <a:ext uri="{FF2B5EF4-FFF2-40B4-BE49-F238E27FC236}">
                  <a16:creationId xmlns:a16="http://schemas.microsoft.com/office/drawing/2014/main" id="{EB7768F7-0FB0-46F6-AE06-78C4BF93A0C8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62" name="TextBox 124">
              <a:extLst>
                <a:ext uri="{FF2B5EF4-FFF2-40B4-BE49-F238E27FC236}">
                  <a16:creationId xmlns:a16="http://schemas.microsoft.com/office/drawing/2014/main" id="{8483F724-1B21-4EFE-A1BA-839C9B6E025E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43</a:t>
              </a:r>
              <a:r>
                <a:rPr dirty="0"/>
                <a:t>p~</a:t>
              </a:r>
              <a:r>
                <a:rPr lang="en-US" dirty="0"/>
                <a:t>44</a:t>
              </a:r>
              <a:r>
                <a:rPr dirty="0"/>
                <a:t>p</a:t>
              </a: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529F05B-5429-435C-95AC-978BFA5B1B60}"/>
              </a:ext>
            </a:extLst>
          </p:cNvPr>
          <p:cNvGrpSpPr/>
          <p:nvPr/>
        </p:nvGrpSpPr>
        <p:grpSpPr>
          <a:xfrm>
            <a:off x="10793900" y="1921077"/>
            <a:ext cx="964344" cy="557862"/>
            <a:chOff x="4672244" y="1357373"/>
            <a:chExt cx="964344" cy="557862"/>
          </a:xfrm>
        </p:grpSpPr>
        <p:sp>
          <p:nvSpPr>
            <p:cNvPr id="164" name="직사각형 123">
              <a:extLst>
                <a:ext uri="{FF2B5EF4-FFF2-40B4-BE49-F238E27FC236}">
                  <a16:creationId xmlns:a16="http://schemas.microsoft.com/office/drawing/2014/main" id="{C8EC0274-82A4-4B9D-BE3C-8F112FC5453E}"/>
                </a:ext>
              </a:extLst>
            </p:cNvPr>
            <p:cNvSpPr/>
            <p:nvPr/>
          </p:nvSpPr>
          <p:spPr>
            <a:xfrm>
              <a:off x="4672244" y="1357373"/>
              <a:ext cx="964344" cy="557862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 defTabSz="914400">
                <a:defRPr>
                  <a:latin typeface="NanumSquareRound Bold"/>
                  <a:ea typeface="NanumSquareRound Bold"/>
                  <a:cs typeface="NanumSquareRound Bold"/>
                  <a:sym typeface="NanumSquareRound Bold"/>
                </a:defRPr>
              </a:pPr>
              <a:endParaRPr/>
            </a:p>
          </p:txBody>
        </p:sp>
        <p:sp>
          <p:nvSpPr>
            <p:cNvPr id="165" name="TextBox 124">
              <a:extLst>
                <a:ext uri="{FF2B5EF4-FFF2-40B4-BE49-F238E27FC236}">
                  <a16:creationId xmlns:a16="http://schemas.microsoft.com/office/drawing/2014/main" id="{57B0A1C9-49C3-4FD5-B92F-9E3E70C83846}"/>
                </a:ext>
              </a:extLst>
            </p:cNvPr>
            <p:cNvSpPr txBox="1"/>
            <p:nvPr/>
          </p:nvSpPr>
          <p:spPr>
            <a:xfrm>
              <a:off x="4699383" y="1476715"/>
              <a:ext cx="929228" cy="307777"/>
            </a:xfrm>
            <a:prstGeom prst="rect">
              <a:avLst/>
            </a:prstGeom>
            <a:solidFill>
              <a:srgbClr val="ADCDEA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 defTabSz="914400">
                <a:defRPr sz="1400">
                  <a:latin typeface="NanumSquareRound Regular"/>
                  <a:ea typeface="NanumSquareRound Regular"/>
                  <a:cs typeface="NanumSquareRound Regular"/>
                  <a:sym typeface="NanumSquareRound Regular"/>
                </a:defRPr>
              </a:lvl1pPr>
            </a:lstStyle>
            <a:p>
              <a:r>
                <a:rPr lang="en-US" dirty="0"/>
                <a:t>33</a:t>
              </a:r>
              <a:r>
                <a:rPr dirty="0"/>
                <a:t>p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직사각형"/>
          <p:cNvSpPr/>
          <p:nvPr/>
        </p:nvSpPr>
        <p:spPr>
          <a:xfrm>
            <a:off x="565988" y="1420865"/>
            <a:ext cx="5220978" cy="526097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46" name="//적 개체 클래스 1…"/>
          <p:cNvSpPr txBox="1"/>
          <p:nvPr/>
        </p:nvSpPr>
        <p:spPr>
          <a:xfrm>
            <a:off x="616471" y="1425627"/>
            <a:ext cx="5120013" cy="525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 1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 extends Sprite{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+3;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10씩 이동하며 y좌표가 600을 넘으면 개체를 삭제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800)))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y += 10;</a:t>
            </a:r>
          </a:p>
        </p:txBody>
      </p:sp>
      <p:sp>
        <p:nvSpPr>
          <p:cNvPr id="1347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48" name="TextBox 22"/>
          <p:cNvSpPr txBox="1"/>
          <p:nvPr/>
        </p:nvSpPr>
        <p:spPr>
          <a:xfrm>
            <a:off x="4767880" y="1273780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1번 적 정보</a:t>
            </a:r>
          </a:p>
        </p:txBody>
      </p:sp>
      <p:pic>
        <p:nvPicPr>
          <p:cNvPr id="134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51" name="직사각형"/>
          <p:cNvSpPr/>
          <p:nvPr/>
        </p:nvSpPr>
        <p:spPr>
          <a:xfrm>
            <a:off x="6284190" y="1440149"/>
            <a:ext cx="5047165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52" name="if (y &gt; 600) {…"/>
          <p:cNvSpPr txBox="1"/>
          <p:nvPr/>
        </p:nvSpPr>
        <p:spPr>
          <a:xfrm>
            <a:off x="6247766" y="1425627"/>
            <a:ext cx="5120013" cy="525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5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직사각형"/>
          <p:cNvSpPr/>
          <p:nvPr/>
        </p:nvSpPr>
        <p:spPr>
          <a:xfrm>
            <a:off x="6284190" y="1440149"/>
            <a:ext cx="5047165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56" name="//상하로 물결치며 움직이게 설정…"/>
          <p:cNvSpPr txBox="1"/>
          <p:nvPr/>
        </p:nvSpPr>
        <p:spPr>
          <a:xfrm>
            <a:off x="6312722" y="1488244"/>
            <a:ext cx="4147618" cy="500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//상하로 물결치며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&lt;= 10 &amp;&amp; y &gt;= -100)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0.5;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10)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-0.5;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//기본 move값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57" name="직사각형"/>
          <p:cNvSpPr/>
          <p:nvPr/>
        </p:nvSpPr>
        <p:spPr>
          <a:xfrm>
            <a:off x="592741" y="1472162"/>
            <a:ext cx="5220978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58" name="//적 개체 클래스…"/>
          <p:cNvSpPr txBox="1"/>
          <p:nvPr/>
        </p:nvSpPr>
        <p:spPr>
          <a:xfrm>
            <a:off x="643223" y="1476925"/>
            <a:ext cx="5120013" cy="5243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 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AlienSprite2 extends Sprite {	</a:t>
            </a:r>
            <a:r>
              <a:rPr b="1"/>
              <a:t>//GalagaGame 클래스 사용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AlienSprite2(GalagaGame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10씩 이동하며 y좌표가 600을 넘으면 개체를 삭제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750)))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359" name="TextBox 22"/>
          <p:cNvSpPr txBox="1"/>
          <p:nvPr/>
        </p:nvSpPr>
        <p:spPr>
          <a:xfrm>
            <a:off x="4796661" y="1281069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2번 적 정보</a:t>
            </a:r>
          </a:p>
        </p:txBody>
      </p:sp>
      <p:pic>
        <p:nvPicPr>
          <p:cNvPr id="136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62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6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직사각형"/>
          <p:cNvSpPr/>
          <p:nvPr/>
        </p:nvSpPr>
        <p:spPr>
          <a:xfrm>
            <a:off x="6284190" y="1440149"/>
            <a:ext cx="5047165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66" name="//x좌표의 이동속도를 +3, -1로 조정하고 위아래로 물결치게 설정…"/>
          <p:cNvSpPr txBox="1"/>
          <p:nvPr/>
        </p:nvSpPr>
        <p:spPr>
          <a:xfrm>
            <a:off x="6334672" y="1444912"/>
            <a:ext cx="4744320" cy="500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이동속도를 +3, -1로 조정하고 위아래로 물결치게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&lt;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+2;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&gt; 750)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&lt;= 0 &amp;&amp; y &gt; -100)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0 &amp;&amp; y&lt; 200)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-=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//기본 move값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67" name="직사각형"/>
          <p:cNvSpPr/>
          <p:nvPr/>
        </p:nvSpPr>
        <p:spPr>
          <a:xfrm>
            <a:off x="686832" y="1440149"/>
            <a:ext cx="5220979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68" name="//적 개체 클래스…"/>
          <p:cNvSpPr txBox="1"/>
          <p:nvPr/>
        </p:nvSpPr>
        <p:spPr>
          <a:xfrm>
            <a:off x="737315" y="1444912"/>
            <a:ext cx="5120013" cy="524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AlienSprite3 extends Sprite {	</a:t>
            </a:r>
            <a:r>
              <a:rPr b="1"/>
              <a:t>//GalagaGame 클래스 사용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AlienSprite3(GalagaGame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1씩 이동하며 y좌표가 600을 넘으면 개체를 삭제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750)))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369" name="TextBox 22"/>
          <p:cNvSpPr txBox="1"/>
          <p:nvPr/>
        </p:nvSpPr>
        <p:spPr>
          <a:xfrm>
            <a:off x="4936819" y="1273780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3번 적 정보</a:t>
            </a:r>
          </a:p>
        </p:txBody>
      </p:sp>
      <p:pic>
        <p:nvPicPr>
          <p:cNvPr id="137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72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7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직사각형"/>
          <p:cNvSpPr/>
          <p:nvPr/>
        </p:nvSpPr>
        <p:spPr>
          <a:xfrm>
            <a:off x="6276017" y="1416102"/>
            <a:ext cx="5049210" cy="529468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76" name="//x좌표의 이동속도를 +3, -1로 조정하고 위아래로 물결치게 설정…"/>
          <p:cNvSpPr txBox="1"/>
          <p:nvPr/>
        </p:nvSpPr>
        <p:spPr>
          <a:xfrm>
            <a:off x="6334672" y="1420864"/>
            <a:ext cx="4931900" cy="500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이동속도를 +3, -1로 조정하고 위아래로 물결치게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&lt;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+2;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&gt; 750)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10 &amp;&amp; y &gt; -200)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-=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//기본 move값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77" name="직사각형"/>
          <p:cNvSpPr/>
          <p:nvPr/>
        </p:nvSpPr>
        <p:spPr>
          <a:xfrm>
            <a:off x="686832" y="1416102"/>
            <a:ext cx="5229151" cy="529468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78" name="//적 개체 클래스…"/>
          <p:cNvSpPr txBox="1"/>
          <p:nvPr/>
        </p:nvSpPr>
        <p:spPr>
          <a:xfrm>
            <a:off x="737315" y="1441530"/>
            <a:ext cx="5120013" cy="524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AlienSprite4 extends Sprite {	</a:t>
            </a:r>
            <a:r>
              <a:rPr b="1"/>
              <a:t>//GalagaGame 클래스 사용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AlienSprite4(GalagaGame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1씩 이동하며 y좌표가 600을 넘으면 개체를 삭제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750)))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379" name="TextBox 22"/>
          <p:cNvSpPr txBox="1"/>
          <p:nvPr/>
        </p:nvSpPr>
        <p:spPr>
          <a:xfrm>
            <a:off x="4912771" y="1273780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4번 적 정보</a:t>
            </a:r>
          </a:p>
        </p:txBody>
      </p:sp>
      <p:pic>
        <p:nvPicPr>
          <p:cNvPr id="138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82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8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직사각형"/>
          <p:cNvSpPr/>
          <p:nvPr/>
        </p:nvSpPr>
        <p:spPr>
          <a:xfrm>
            <a:off x="6284190" y="1440149"/>
            <a:ext cx="5047165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86" name="//x좌표의 이동속도를 +3, -1로 조정하고 위아래로 물결치게 설정…"/>
          <p:cNvSpPr txBox="1"/>
          <p:nvPr/>
        </p:nvSpPr>
        <p:spPr>
          <a:xfrm>
            <a:off x="6406797" y="1478138"/>
            <a:ext cx="4679364" cy="500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이동속도를 +3, -1로 조정하고 위아래로 물결치게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&lt;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+2;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&gt; 750)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10 &amp;&amp; y &gt; -200)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-=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//기본 move값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87" name="직사각형"/>
          <p:cNvSpPr/>
          <p:nvPr/>
        </p:nvSpPr>
        <p:spPr>
          <a:xfrm>
            <a:off x="686832" y="1354631"/>
            <a:ext cx="5215296" cy="536728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88" name="//적 개체 클래스…"/>
          <p:cNvSpPr txBox="1"/>
          <p:nvPr/>
        </p:nvSpPr>
        <p:spPr>
          <a:xfrm>
            <a:off x="737315" y="1359393"/>
            <a:ext cx="5120013" cy="524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AlienSprite5 extends Sprite {	</a:t>
            </a:r>
            <a:r>
              <a:rPr b="1"/>
              <a:t>//GalagaGame 클래스 사용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AlienSprite5(GalagaGame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1씩 이동하며 y좌표가 600을 넘으면 개체를 삭제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750)))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389" name="TextBox 22"/>
          <p:cNvSpPr txBox="1"/>
          <p:nvPr/>
        </p:nvSpPr>
        <p:spPr>
          <a:xfrm>
            <a:off x="4912771" y="1224332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5번 적 정보</a:t>
            </a:r>
          </a:p>
        </p:txBody>
      </p:sp>
      <p:pic>
        <p:nvPicPr>
          <p:cNvPr id="139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392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39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직사각형"/>
          <p:cNvSpPr/>
          <p:nvPr/>
        </p:nvSpPr>
        <p:spPr>
          <a:xfrm>
            <a:off x="6284190" y="1440149"/>
            <a:ext cx="5047165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96" name="//x좌표의 이동속도를 +3, -1로 조정하고 위아래로 물결치게 설정…"/>
          <p:cNvSpPr txBox="1"/>
          <p:nvPr/>
        </p:nvSpPr>
        <p:spPr>
          <a:xfrm>
            <a:off x="6334672" y="1430106"/>
            <a:ext cx="4820548" cy="500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이동속도를 +3, -1로 조정하고 위아래로 물결치게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&lt;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+2;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(x &gt; 750)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10 &amp;&amp; y &gt; -200)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+=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dy -=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//기본 move값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//이동방향과 좌표를 설정하기 위한 set &amp; get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setDx(int dx)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this.dx = dx;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setDy(int dy)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this.dy = dy;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getX()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x;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int getY()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y;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397" name="직사각형"/>
          <p:cNvSpPr/>
          <p:nvPr/>
        </p:nvSpPr>
        <p:spPr>
          <a:xfrm>
            <a:off x="686832" y="1425343"/>
            <a:ext cx="5220979" cy="525335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98" name="//적 개체 클래스…"/>
          <p:cNvSpPr txBox="1"/>
          <p:nvPr/>
        </p:nvSpPr>
        <p:spPr>
          <a:xfrm>
            <a:off x="737315" y="1430106"/>
            <a:ext cx="5120013" cy="524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클래스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AlienSprite6 extends Sprite {	</a:t>
            </a:r>
            <a:r>
              <a:rPr b="1"/>
              <a:t>//GalagaGame 클래스 사용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기본값 설정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AlienSprite6(GalagaGame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this.x = 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this.y = 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1씩 이동하며 y좌표가 600을 넘으면 개체를 삭제</a:t>
            </a: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750)))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399" name="TextBox 22"/>
          <p:cNvSpPr txBox="1"/>
          <p:nvPr/>
        </p:nvSpPr>
        <p:spPr>
          <a:xfrm>
            <a:off x="4888724" y="1275132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6번 적 정보</a:t>
            </a:r>
          </a:p>
        </p:txBody>
      </p:sp>
      <p:pic>
        <p:nvPicPr>
          <p:cNvPr id="140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extBox 2"/>
          <p:cNvSpPr txBox="1"/>
          <p:nvPr/>
        </p:nvSpPr>
        <p:spPr>
          <a:xfrm>
            <a:off x="321306" y="164259"/>
            <a:ext cx="414761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- 4. 적 개체</a:t>
            </a:r>
          </a:p>
        </p:txBody>
      </p:sp>
      <p:sp>
        <p:nvSpPr>
          <p:cNvPr id="1402" name="부제목 2"/>
          <p:cNvSpPr txBox="1"/>
          <p:nvPr/>
        </p:nvSpPr>
        <p:spPr>
          <a:xfrm>
            <a:off x="45719" y="922891"/>
            <a:ext cx="12100561" cy="40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개체의 생성은 라운드별로 조건에 따라 생성되며 생성되는 적 개체의 정보는 다음과 같음</a:t>
            </a:r>
          </a:p>
        </p:txBody>
      </p:sp>
      <p:sp>
        <p:nvSpPr>
          <p:cNvPr id="140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부제목 2"/>
          <p:cNvSpPr txBox="1"/>
          <p:nvPr/>
        </p:nvSpPr>
        <p:spPr>
          <a:xfrm>
            <a:off x="45719" y="919717"/>
            <a:ext cx="12100561" cy="70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라운드 조건 확인용 메소드와 다음 라운드 실행 메소드</a:t>
            </a:r>
          </a:p>
        </p:txBody>
      </p:sp>
      <p:sp>
        <p:nvSpPr>
          <p:cNvPr id="1406" name="직사각형"/>
          <p:cNvSpPr/>
          <p:nvPr/>
        </p:nvSpPr>
        <p:spPr>
          <a:xfrm>
            <a:off x="250120" y="1507419"/>
            <a:ext cx="3731819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07" name="//플레이어 개체 생존 확인을 위한 메소드…"/>
          <p:cNvSpPr txBox="1"/>
          <p:nvPr/>
        </p:nvSpPr>
        <p:spPr>
          <a:xfrm>
            <a:off x="300603" y="1512182"/>
            <a:ext cx="3630853" cy="494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checkplayeralive()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(sprites.contains(starship))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checkalien2alive()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(sprites.contains(alien2))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08" name="직사각형"/>
          <p:cNvSpPr/>
          <p:nvPr/>
        </p:nvSpPr>
        <p:spPr>
          <a:xfrm>
            <a:off x="4230091" y="1507419"/>
            <a:ext cx="3787064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09" name="//3번 적 개체의 생존 확인을 위한 메소드…"/>
          <p:cNvSpPr txBox="1"/>
          <p:nvPr/>
        </p:nvSpPr>
        <p:spPr>
          <a:xfrm>
            <a:off x="4280573" y="1512182"/>
            <a:ext cx="3630853" cy="494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//3번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checkalien3alive()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(sprites.contains(alien3))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//4번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checkalien4alive()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(sprites.contains(alien4))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//5번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checkalien5alive()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(sprites.contains(alien5))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10" name="직사각형"/>
          <p:cNvSpPr/>
          <p:nvPr/>
        </p:nvSpPr>
        <p:spPr>
          <a:xfrm>
            <a:off x="8210061" y="1507419"/>
            <a:ext cx="3731818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11" name="//6번 적 개체의 생존 확인을 위한 메소드…"/>
          <p:cNvSpPr txBox="1"/>
          <p:nvPr/>
        </p:nvSpPr>
        <p:spPr>
          <a:xfrm>
            <a:off x="8260544" y="1512182"/>
            <a:ext cx="3630853" cy="494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//6번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checkalien6alive()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(sprites.contains(alien6))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//7번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checkalien7alive() { 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(sprites.contains(alien7))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//8번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checkalien8alive()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(sprites.contains(alien8))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12" name="TextBox 29"/>
          <p:cNvSpPr txBox="1"/>
          <p:nvPr/>
        </p:nvSpPr>
        <p:spPr>
          <a:xfrm>
            <a:off x="4950250" y="1085209"/>
            <a:ext cx="2291499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개체 생존 확인 메소드</a:t>
            </a:r>
          </a:p>
        </p:txBody>
      </p:sp>
      <p:sp>
        <p:nvSpPr>
          <p:cNvPr id="141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809383" y="6469407"/>
            <a:ext cx="301908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41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TextBox 2"/>
          <p:cNvSpPr txBox="1"/>
          <p:nvPr/>
        </p:nvSpPr>
        <p:spPr>
          <a:xfrm>
            <a:off x="321306" y="164259"/>
            <a:ext cx="8029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- 5. 스테이지에 따라 적 개체 생성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부제목 2"/>
          <p:cNvSpPr txBox="1"/>
          <p:nvPr/>
        </p:nvSpPr>
        <p:spPr>
          <a:xfrm>
            <a:off x="45719" y="922799"/>
            <a:ext cx="12100561" cy="93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라운드 조건 확인용 메소드와 다음 라운드 실행 메소드</a:t>
            </a:r>
          </a:p>
        </p:txBody>
      </p:sp>
      <p:sp>
        <p:nvSpPr>
          <p:cNvPr id="1418" name="직사각형"/>
          <p:cNvSpPr/>
          <p:nvPr/>
        </p:nvSpPr>
        <p:spPr>
          <a:xfrm>
            <a:off x="4153179" y="1516983"/>
            <a:ext cx="7314473" cy="526986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19" name="//2,3,4번 개체가 모두 죽으면(배열에 포함되지 않다면) 라운드1의 종료를 확인할 메소드…"/>
          <p:cNvSpPr txBox="1"/>
          <p:nvPr/>
        </p:nvSpPr>
        <p:spPr>
          <a:xfrm>
            <a:off x="4203661" y="1521745"/>
            <a:ext cx="7213509" cy="526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//2,3,4번 개체가 모두 죽으면(배열에 포함되지 않다면) 라운드1의 종료를 확인할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checkround1alive()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(sprites.contains(alien2) || sprites.contains(alien3)	|| sprites.contains(alien4))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//2, 3, 4, 5, 9번 개체가 죽으면 라운드2의 종료를 확인할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checkround2alive()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(sprites.contains(alien5) || sprites.contains(alien9) || (sprites.contains(alien2))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 || (sprites.contains(alien3)) || (sprites.contains(alien4)))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//모든 개체가 죽으면 라운드3의 종료를 확인할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checkround3alive()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   sprites.contains(alien7) || sprites.contains(alien8) || sprites.contains(alien9)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|| sprites.contains(alien5) || sprites.contains(alien6) || sprites.contains(alien4)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|| sprites.contains(alien3) || sprites.contains(alien2) || sprites.contains(alien1) 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20" name="TextBox 29"/>
          <p:cNvSpPr txBox="1"/>
          <p:nvPr/>
        </p:nvSpPr>
        <p:spPr>
          <a:xfrm>
            <a:off x="4950250" y="1108439"/>
            <a:ext cx="2291499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개체 생존 확인 메소드</a:t>
            </a:r>
          </a:p>
        </p:txBody>
      </p:sp>
      <p:sp>
        <p:nvSpPr>
          <p:cNvPr id="1421" name="직사각형"/>
          <p:cNvSpPr/>
          <p:nvPr/>
        </p:nvSpPr>
        <p:spPr>
          <a:xfrm>
            <a:off x="246751" y="1509017"/>
            <a:ext cx="3731819" cy="177300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22" name="//9번 적 개체의 생존 확인을 위한 메소드…"/>
          <p:cNvSpPr txBox="1"/>
          <p:nvPr/>
        </p:nvSpPr>
        <p:spPr>
          <a:xfrm>
            <a:off x="297234" y="1513779"/>
            <a:ext cx="3630853" cy="163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//9번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checkalien9alive()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(sprites.contains(alien9))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42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TextBox 2"/>
          <p:cNvSpPr txBox="1"/>
          <p:nvPr/>
        </p:nvSpPr>
        <p:spPr>
          <a:xfrm>
            <a:off x="321306" y="164259"/>
            <a:ext cx="8029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- 5. 스테이지에 따라 적 개체 생성</a:t>
            </a:r>
          </a:p>
        </p:txBody>
      </p:sp>
      <p:sp>
        <p:nvSpPr>
          <p:cNvPr id="142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부제목 2"/>
          <p:cNvSpPr txBox="1"/>
          <p:nvPr/>
        </p:nvSpPr>
        <p:spPr>
          <a:xfrm>
            <a:off x="45720" y="993049"/>
            <a:ext cx="12100560" cy="40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초기에 적을 생성하며 라운드의 조건에 따라 적을 추가 생성</a:t>
            </a:r>
          </a:p>
        </p:txBody>
      </p:sp>
      <p:sp>
        <p:nvSpPr>
          <p:cNvPr id="1428" name="직사각형"/>
          <p:cNvSpPr/>
          <p:nvPr/>
        </p:nvSpPr>
        <p:spPr>
          <a:xfrm>
            <a:off x="509871" y="1376757"/>
            <a:ext cx="5922792" cy="542029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29" name="//초기 설정 메소드…"/>
          <p:cNvSpPr txBox="1"/>
          <p:nvPr/>
        </p:nvSpPr>
        <p:spPr>
          <a:xfrm>
            <a:off x="560354" y="1390695"/>
            <a:ext cx="5821827" cy="539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starship = new StarShipSprite(this, shipImage, 370, 450, 500);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개체를 ArrayList sprites에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sprites.add(starship);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 생성 할 for문이며 y값으로 행 설정, x값으로 열 설정 =&gt; 5행 12열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y = 0; y &lt; 5; y++)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x = 0; x &lt; 12; x++)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alien1 = new AlienSprite( this, alienImage, 100 + (x * 120), y * 30, 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sprites.add(alien1);	}}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alien2 = new AlienSprite2(this, alienImage2, 350, 50, 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sprites.add(alien2);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//위아래로 움직이며 수직 방향으로 미사일 쏠 개체4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alien3 = new AlienSprite2(this, alienImage4, 100,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sprites.add(alien3);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//Hp 가장 높은 4번 적 개체(1번 보스) 생성 후 ArrayList sprites에 생성한 적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alien4 = new AlienSprite3(this, alienImage3, 450, -10, 5000);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sprites.add(alien4);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30" name="TextBox 28"/>
          <p:cNvSpPr txBox="1"/>
          <p:nvPr/>
        </p:nvSpPr>
        <p:spPr>
          <a:xfrm>
            <a:off x="5372670" y="1089736"/>
            <a:ext cx="1473836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pic>
        <p:nvPicPr>
          <p:cNvPr id="143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TextBox 2"/>
          <p:cNvSpPr txBox="1"/>
          <p:nvPr/>
        </p:nvSpPr>
        <p:spPr>
          <a:xfrm>
            <a:off x="321306" y="164259"/>
            <a:ext cx="8029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- 5. 스테이지에 따라 적 개체 생성</a:t>
            </a:r>
          </a:p>
        </p:txBody>
      </p:sp>
      <p:sp>
        <p:nvSpPr>
          <p:cNvPr id="143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부제목 2"/>
          <p:cNvSpPr txBox="1"/>
          <p:nvPr/>
        </p:nvSpPr>
        <p:spPr>
          <a:xfrm>
            <a:off x="45720" y="923475"/>
            <a:ext cx="12100560" cy="54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초기에 적을 생성하며 라운드의 조건에 따라 적을 추가 생성</a:t>
            </a:r>
          </a:p>
        </p:txBody>
      </p:sp>
      <p:sp>
        <p:nvSpPr>
          <p:cNvPr id="1436" name="직사각형"/>
          <p:cNvSpPr/>
          <p:nvPr/>
        </p:nvSpPr>
        <p:spPr>
          <a:xfrm>
            <a:off x="160899" y="1784048"/>
            <a:ext cx="5482273" cy="262912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37" name="//스테이지 1 종료시 실행할 메소드로 5번 적 개체, 9번 적 개체 추가 후 등록…"/>
          <p:cNvSpPr txBox="1"/>
          <p:nvPr/>
        </p:nvSpPr>
        <p:spPr>
          <a:xfrm>
            <a:off x="211382" y="1788811"/>
            <a:ext cx="5381307" cy="246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38" name="TextBox 29"/>
          <p:cNvSpPr txBox="1"/>
          <p:nvPr/>
        </p:nvSpPr>
        <p:spPr>
          <a:xfrm>
            <a:off x="4664147" y="1497028"/>
            <a:ext cx="1401254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1439" name="직사각형"/>
          <p:cNvSpPr/>
          <p:nvPr/>
        </p:nvSpPr>
        <p:spPr>
          <a:xfrm>
            <a:off x="6196781" y="1725421"/>
            <a:ext cx="5482273" cy="284646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40" name="//스테이지 2 종료시 실행할 메소드로 6번, 7번, 8번 적 개체 추가 후 등록…"/>
          <p:cNvSpPr txBox="1"/>
          <p:nvPr/>
        </p:nvSpPr>
        <p:spPr>
          <a:xfrm>
            <a:off x="6247264" y="1730183"/>
            <a:ext cx="5381307" cy="27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2 종료시 실행할 메소드로 6번, 7번, 8번 적 개체 추가 후 등록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(!checkround2alive())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alien6 = new AlienSprite5(this, alienImage6, 150,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sprites.add(alien6);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alien7 = new AlienSprite5(this, alienImage5, 50, 0, 4500);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sprites.add(alien7);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alien8 = new AlienSprite5(this, alienImage5, 350,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sprites.add(alien8);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41" name="TextBox 30"/>
          <p:cNvSpPr txBox="1"/>
          <p:nvPr/>
        </p:nvSpPr>
        <p:spPr>
          <a:xfrm>
            <a:off x="10730627" y="1562324"/>
            <a:ext cx="1401255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pic>
        <p:nvPicPr>
          <p:cNvPr id="144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TextBox 2"/>
          <p:cNvSpPr txBox="1"/>
          <p:nvPr/>
        </p:nvSpPr>
        <p:spPr>
          <a:xfrm>
            <a:off x="321306" y="164259"/>
            <a:ext cx="8029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- 5. 스테이지에 따라 적 개체 생성</a:t>
            </a:r>
          </a:p>
        </p:txBody>
      </p:sp>
      <p:sp>
        <p:nvSpPr>
          <p:cNvPr id="144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5" y="1311551"/>
            <a:ext cx="3527172" cy="2648793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직사각형"/>
          <p:cNvSpPr/>
          <p:nvPr/>
        </p:nvSpPr>
        <p:spPr>
          <a:xfrm>
            <a:off x="3850168" y="1438742"/>
            <a:ext cx="3723114" cy="522106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40" name="public class GalagaGame extends JPanel implements KeyListener {…"/>
          <p:cNvSpPr txBox="1"/>
          <p:nvPr/>
        </p:nvSpPr>
        <p:spPr>
          <a:xfrm>
            <a:off x="3900651" y="1443505"/>
            <a:ext cx="3622149" cy="501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class </a:t>
            </a:r>
            <a:r>
              <a:rPr dirty="0" err="1"/>
              <a:t>GalagaGame</a:t>
            </a:r>
            <a:r>
              <a:rPr dirty="0"/>
              <a:t> extends </a:t>
            </a:r>
            <a:r>
              <a:rPr dirty="0" err="1"/>
              <a:t>JPanel</a:t>
            </a:r>
            <a:r>
              <a:rPr dirty="0"/>
              <a:t> implements </a:t>
            </a:r>
            <a:r>
              <a:rPr dirty="0" err="1"/>
              <a:t>KeyListener</a:t>
            </a:r>
            <a:r>
              <a:rPr dirty="0"/>
              <a:t>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실행</a:t>
            </a:r>
            <a:r>
              <a:rPr dirty="0"/>
              <a:t> </a:t>
            </a:r>
            <a:r>
              <a:rPr dirty="0" err="1"/>
              <a:t>판별을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boolean</a:t>
            </a:r>
            <a:r>
              <a:rPr dirty="0"/>
              <a:t> </a:t>
            </a:r>
            <a:r>
              <a:rPr dirty="0" err="1"/>
              <a:t>변수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public </a:t>
            </a:r>
            <a:r>
              <a:rPr dirty="0" err="1"/>
              <a:t>boolean</a:t>
            </a:r>
            <a:r>
              <a:rPr dirty="0"/>
              <a:t> running = true;	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개체를</a:t>
            </a:r>
            <a:r>
              <a:rPr dirty="0"/>
              <a:t> </a:t>
            </a:r>
            <a:r>
              <a:rPr dirty="0" err="1"/>
              <a:t>담을</a:t>
            </a:r>
            <a:r>
              <a:rPr dirty="0"/>
              <a:t> </a:t>
            </a:r>
            <a:r>
              <a:rPr dirty="0" err="1"/>
              <a:t>ArrayList</a:t>
            </a:r>
            <a:r>
              <a:rPr dirty="0"/>
              <a:t> sprites 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ArrayList</a:t>
            </a:r>
            <a:r>
              <a:rPr dirty="0"/>
              <a:t> sprites = new </a:t>
            </a:r>
            <a:r>
              <a:rPr dirty="0" err="1"/>
              <a:t>ArrayList</a:t>
            </a:r>
            <a:r>
              <a:rPr dirty="0"/>
              <a:t>();	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생성,저장용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 Sprite starship;	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//적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생성,저장용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AlienSprite</a:t>
            </a:r>
            <a:r>
              <a:rPr dirty="0"/>
              <a:t> alien1;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  	AlienSprite2 alien2;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AlienSprite2 alien3;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AlienSprite3 alien4;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AlienSprite4 alien5;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AlienSprite5 alien6;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AlienSprite5 alien7;	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AlienSprite5 alien8;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AlienSprite6 alien9;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//적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저장용</a:t>
            </a:r>
            <a:r>
              <a:rPr dirty="0"/>
              <a:t> </a:t>
            </a:r>
            <a:r>
              <a:rPr dirty="0" err="1"/>
              <a:t>BufferedImage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private </a:t>
            </a:r>
            <a:r>
              <a:rPr dirty="0" err="1"/>
              <a:t>BufferedImage</a:t>
            </a:r>
            <a:r>
              <a:rPr dirty="0"/>
              <a:t> </a:t>
            </a:r>
            <a:r>
              <a:rPr dirty="0" err="1"/>
              <a:t>alienImage</a:t>
            </a:r>
            <a:r>
              <a:rPr dirty="0"/>
              <a:t>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private </a:t>
            </a:r>
            <a:r>
              <a:rPr dirty="0" err="1"/>
              <a:t>BufferedImage</a:t>
            </a:r>
            <a:r>
              <a:rPr dirty="0"/>
              <a:t> alienImage2;</a:t>
            </a:r>
          </a:p>
        </p:txBody>
      </p:sp>
      <p:sp>
        <p:nvSpPr>
          <p:cNvPr id="1141" name="직사각형"/>
          <p:cNvSpPr/>
          <p:nvPr/>
        </p:nvSpPr>
        <p:spPr>
          <a:xfrm>
            <a:off x="7789281" y="2036799"/>
            <a:ext cx="3723114" cy="460027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42" name="private BufferedImage alienImage3;…"/>
          <p:cNvSpPr txBox="1"/>
          <p:nvPr/>
        </p:nvSpPr>
        <p:spPr>
          <a:xfrm>
            <a:off x="7839763" y="2236990"/>
            <a:ext cx="3622149" cy="419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alienImage4;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alienImage5;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alienImage6;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개체 이미지 저장용 BufferedImage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shotImage;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alienshotImage;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alienshotImage2;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alienshotImage3;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이미지 저장용 BufferedImage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shipImage;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죽일 시 드랍할 아이템 이미지 저장용 BufferedImage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pointitem;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hpitem;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저장용 BufferedImage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backgroundImage;</a:t>
            </a:r>
          </a:p>
        </p:txBody>
      </p:sp>
      <p:sp>
        <p:nvSpPr>
          <p:cNvPr id="1143" name="TextBox 24"/>
          <p:cNvSpPr txBox="1"/>
          <p:nvPr/>
        </p:nvSpPr>
        <p:spPr>
          <a:xfrm>
            <a:off x="9637639" y="1629818"/>
            <a:ext cx="2164033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이미지 저장 공간,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개체가 저장될 배열 생성</a:t>
            </a:r>
          </a:p>
        </p:txBody>
      </p:sp>
      <p:pic>
        <p:nvPicPr>
          <p:cNvPr id="1144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2"/>
          <p:cNvSpPr txBox="1"/>
          <p:nvPr/>
        </p:nvSpPr>
        <p:spPr>
          <a:xfrm>
            <a:off x="321306" y="164259"/>
            <a:ext cx="45408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- 1. 게임 화면</a:t>
            </a:r>
          </a:p>
        </p:txBody>
      </p:sp>
      <p:sp>
        <p:nvSpPr>
          <p:cNvPr id="1146" name="1. 각 개체들이 사용할 이미지 저장 공간과 개체가 생성되면 저장될 배열을 생성"/>
          <p:cNvSpPr txBox="1"/>
          <p:nvPr/>
        </p:nvSpPr>
        <p:spPr>
          <a:xfrm>
            <a:off x="107205" y="949499"/>
            <a:ext cx="576120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 dirty="0"/>
              <a:t>1. 각 </a:t>
            </a:r>
            <a:r>
              <a:rPr b="0" dirty="0" err="1"/>
              <a:t>개체들이</a:t>
            </a:r>
            <a:r>
              <a:rPr b="0" dirty="0"/>
              <a:t> </a:t>
            </a:r>
            <a:r>
              <a:rPr b="0" dirty="0" err="1"/>
              <a:t>사용할</a:t>
            </a:r>
            <a:r>
              <a:rPr b="0" dirty="0"/>
              <a:t> </a:t>
            </a:r>
            <a:r>
              <a:rPr b="0" dirty="0" err="1"/>
              <a:t>이미지</a:t>
            </a:r>
            <a:r>
              <a:rPr b="0" dirty="0"/>
              <a:t> </a:t>
            </a:r>
            <a:r>
              <a:rPr b="0" dirty="0" err="1"/>
              <a:t>저장</a:t>
            </a:r>
            <a:r>
              <a:rPr b="0" dirty="0"/>
              <a:t> </a:t>
            </a:r>
            <a:r>
              <a:rPr b="0" dirty="0" err="1"/>
              <a:t>공간과</a:t>
            </a:r>
            <a:r>
              <a:rPr b="0" dirty="0"/>
              <a:t> </a:t>
            </a:r>
            <a:r>
              <a:rPr b="0" dirty="0" err="1"/>
              <a:t>개체가</a:t>
            </a:r>
            <a:r>
              <a:rPr b="0" dirty="0"/>
              <a:t> </a:t>
            </a:r>
            <a:r>
              <a:rPr b="0" dirty="0" err="1"/>
              <a:t>생성되면</a:t>
            </a:r>
            <a:r>
              <a:rPr b="0" dirty="0"/>
              <a:t> </a:t>
            </a:r>
            <a:r>
              <a:rPr b="0" dirty="0" err="1"/>
              <a:t>저장될</a:t>
            </a:r>
            <a:r>
              <a:rPr b="0" dirty="0"/>
              <a:t> </a:t>
            </a:r>
            <a:r>
              <a:rPr b="0" dirty="0" err="1"/>
              <a:t>배열을</a:t>
            </a:r>
            <a:r>
              <a:rPr b="0" dirty="0"/>
              <a:t> </a:t>
            </a:r>
            <a:r>
              <a:rPr b="0" dirty="0" err="1"/>
              <a:t>생성</a:t>
            </a:r>
            <a:endParaRPr b="0" dirty="0"/>
          </a:p>
        </p:txBody>
      </p:sp>
      <p:sp>
        <p:nvSpPr>
          <p:cNvPr id="1147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부제목 2"/>
          <p:cNvSpPr txBox="1"/>
          <p:nvPr/>
        </p:nvSpPr>
        <p:spPr>
          <a:xfrm>
            <a:off x="45720" y="922799"/>
            <a:ext cx="12100560" cy="503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만들어진 메소드를 적 개체가 죽을 때 실행</a:t>
            </a:r>
          </a:p>
        </p:txBody>
      </p:sp>
      <p:sp>
        <p:nvSpPr>
          <p:cNvPr id="1447" name="직사각형"/>
          <p:cNvSpPr/>
          <p:nvPr/>
        </p:nvSpPr>
        <p:spPr>
          <a:xfrm>
            <a:off x="144867" y="1590641"/>
            <a:ext cx="5481965" cy="42144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48" name="//플레이어의 미사일이 AlienSprite2와 닿았을때…"/>
          <p:cNvSpPr txBox="1"/>
          <p:nvPr/>
        </p:nvSpPr>
        <p:spPr>
          <a:xfrm>
            <a:off x="195350" y="1595404"/>
            <a:ext cx="5381047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AlienSprite2와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else if (other instanceof AlienSprite2)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라운드1의 적 개체중 2,3,4가 죽으면 라운드 2의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game.nextround1();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}}}</a:t>
            </a:r>
          </a:p>
        </p:txBody>
      </p:sp>
      <p:sp>
        <p:nvSpPr>
          <p:cNvPr id="1449" name="직사각형"/>
          <p:cNvSpPr/>
          <p:nvPr/>
        </p:nvSpPr>
        <p:spPr>
          <a:xfrm>
            <a:off x="6120338" y="1590641"/>
            <a:ext cx="5481965" cy="421447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50" name="//플레이어의 미사일이 AlienSprite4와 닿았을때…"/>
          <p:cNvSpPr txBox="1"/>
          <p:nvPr/>
        </p:nvSpPr>
        <p:spPr>
          <a:xfrm>
            <a:off x="6170821" y="1595404"/>
            <a:ext cx="5381046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AlienSprite4와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else if (other instanceof AlienSprite4)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200점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라운드2의 적 개체가 죽으면 라운드 3의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0"/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score += 200;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game.nextround2();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}}}</a:t>
            </a:r>
          </a:p>
        </p:txBody>
      </p:sp>
      <p:sp>
        <p:nvSpPr>
          <p:cNvPr id="1451" name="TextBox 24"/>
          <p:cNvSpPr txBox="1"/>
          <p:nvPr/>
        </p:nvSpPr>
        <p:spPr>
          <a:xfrm>
            <a:off x="4335504" y="1255545"/>
            <a:ext cx="1422913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 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1452" name="TextBox 25"/>
          <p:cNvSpPr txBox="1"/>
          <p:nvPr/>
        </p:nvSpPr>
        <p:spPr>
          <a:xfrm>
            <a:off x="10312550" y="1275966"/>
            <a:ext cx="1422913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 라운드 적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pic>
        <p:nvPicPr>
          <p:cNvPr id="145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TextBox 2"/>
          <p:cNvSpPr txBox="1"/>
          <p:nvPr/>
        </p:nvSpPr>
        <p:spPr>
          <a:xfrm>
            <a:off x="321306" y="164259"/>
            <a:ext cx="80292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- 5. 스테이지에 따라 적 개체 생성</a:t>
            </a:r>
          </a:p>
        </p:txBody>
      </p:sp>
      <p:sp>
        <p:nvSpPr>
          <p:cNvPr id="145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부제목 2"/>
          <p:cNvSpPr txBox="1"/>
          <p:nvPr/>
        </p:nvSpPr>
        <p:spPr>
          <a:xfrm>
            <a:off x="45720" y="922799"/>
            <a:ext cx="12100560" cy="52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 개체의 미사일은 ShotSprite 클래스를 사용해 플레이어가 살아 있을 때 Space 키를 누를 때 생성되어 sprites 배열에 저장</a:t>
            </a:r>
          </a:p>
        </p:txBody>
      </p:sp>
      <p:grpSp>
        <p:nvGrpSpPr>
          <p:cNvPr id="1460" name="그룹"/>
          <p:cNvGrpSpPr/>
          <p:nvPr/>
        </p:nvGrpSpPr>
        <p:grpSpPr>
          <a:xfrm>
            <a:off x="196169" y="1333028"/>
            <a:ext cx="957432" cy="710006"/>
            <a:chOff x="0" y="0"/>
            <a:chExt cx="957430" cy="710005"/>
          </a:xfrm>
        </p:grpSpPr>
        <p:sp>
          <p:nvSpPr>
            <p:cNvPr id="1458" name="직사각형 8"/>
            <p:cNvSpPr/>
            <p:nvPr/>
          </p:nvSpPr>
          <p:spPr>
            <a:xfrm>
              <a:off x="0" y="0"/>
              <a:ext cx="957431" cy="710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459" name="그림 6" descr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76" y="288327"/>
              <a:ext cx="142876" cy="133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61" name="직사각형"/>
          <p:cNvSpPr/>
          <p:nvPr/>
        </p:nvSpPr>
        <p:spPr>
          <a:xfrm>
            <a:off x="7050533" y="4875800"/>
            <a:ext cx="3731819" cy="164401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62" name="//플레이어 개체 생존 확인을 위한 메소드…"/>
          <p:cNvSpPr txBox="1"/>
          <p:nvPr/>
        </p:nvSpPr>
        <p:spPr>
          <a:xfrm>
            <a:off x="7101016" y="4880562"/>
            <a:ext cx="3630853" cy="163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checkplayeralive()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(sprites.contains(starship))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63" name="직사각형"/>
          <p:cNvSpPr/>
          <p:nvPr/>
        </p:nvSpPr>
        <p:spPr>
          <a:xfrm>
            <a:off x="5289408" y="2270979"/>
            <a:ext cx="5515714" cy="202039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64" name="//키가 눌렸을 때 작동할 이벤트 메소드…"/>
          <p:cNvSpPr txBox="1"/>
          <p:nvPr/>
        </p:nvSpPr>
        <p:spPr>
          <a:xfrm>
            <a:off x="5339891" y="2275742"/>
            <a:ext cx="5381307" cy="191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//키가 눌렸을 때 작동할 이벤트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keyPressed(KeyEvent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//스페이스바 키 누르면 fire()메소드 실행 ( 플레이어의 위치 계산 후 미사일 개체 생성 후 이동 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KeyEvent.VK_SPACE)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fire();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}}</a:t>
            </a:r>
          </a:p>
        </p:txBody>
      </p:sp>
      <p:sp>
        <p:nvSpPr>
          <p:cNvPr id="1465" name="직사각형"/>
          <p:cNvSpPr/>
          <p:nvPr/>
        </p:nvSpPr>
        <p:spPr>
          <a:xfrm>
            <a:off x="196169" y="2250536"/>
            <a:ext cx="4929355" cy="234378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66" name="//플레이어가 살아있는지 체크하고 미사일을 쏘며 미사일 발사 소리를 낼 메소드…"/>
          <p:cNvSpPr txBox="1"/>
          <p:nvPr/>
        </p:nvSpPr>
        <p:spPr>
          <a:xfrm>
            <a:off x="246651" y="2255298"/>
            <a:ext cx="4828390" cy="233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ShotSprite playershot = new ShotSprite(this, shotImage,starship.getX() 10,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starship.getY() - 30,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sprites.add(playershot);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shotMusic();}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467" name="TextBox 32"/>
          <p:cNvSpPr txBox="1"/>
          <p:nvPr/>
        </p:nvSpPr>
        <p:spPr>
          <a:xfrm>
            <a:off x="3898622" y="1922097"/>
            <a:ext cx="1240955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fire 메소드</a:t>
            </a:r>
          </a:p>
        </p:txBody>
      </p:sp>
      <p:sp>
        <p:nvSpPr>
          <p:cNvPr id="1468" name="TextBox 33"/>
          <p:cNvSpPr txBox="1"/>
          <p:nvPr/>
        </p:nvSpPr>
        <p:spPr>
          <a:xfrm>
            <a:off x="9339753" y="1953575"/>
            <a:ext cx="147002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fire 실행 위치</a:t>
            </a:r>
          </a:p>
        </p:txBody>
      </p:sp>
      <p:sp>
        <p:nvSpPr>
          <p:cNvPr id="1469" name="TextBox 34"/>
          <p:cNvSpPr txBox="1"/>
          <p:nvPr/>
        </p:nvSpPr>
        <p:spPr>
          <a:xfrm>
            <a:off x="9325024" y="4544944"/>
            <a:ext cx="147002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fire 실행 조건</a:t>
            </a:r>
          </a:p>
        </p:txBody>
      </p:sp>
      <p:pic>
        <p:nvPicPr>
          <p:cNvPr id="1470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TextBox 2"/>
          <p:cNvSpPr txBox="1"/>
          <p:nvPr/>
        </p:nvSpPr>
        <p:spPr>
          <a:xfrm>
            <a:off x="321306" y="164259"/>
            <a:ext cx="66210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- 6. 플레이어 미사일 생성</a:t>
            </a:r>
          </a:p>
        </p:txBody>
      </p:sp>
      <p:sp>
        <p:nvSpPr>
          <p:cNvPr id="1472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부제목 2"/>
          <p:cNvSpPr txBox="1"/>
          <p:nvPr/>
        </p:nvSpPr>
        <p:spPr>
          <a:xfrm>
            <a:off x="45720" y="914381"/>
            <a:ext cx="12100560" cy="42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 개체의 미사일은 ShotSprite 클래스를 사용해 플레이어가 살아 있을 때 Space 키를 누를 때 생성되어 sprites 배열에 저장됨</a:t>
            </a:r>
          </a:p>
        </p:txBody>
      </p:sp>
      <p:sp>
        <p:nvSpPr>
          <p:cNvPr id="1475" name="직사각형"/>
          <p:cNvSpPr/>
          <p:nvPr/>
        </p:nvSpPr>
        <p:spPr>
          <a:xfrm>
            <a:off x="2954321" y="1351098"/>
            <a:ext cx="5562801" cy="537586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76" name="public class ShotSprite extends Sprite {…"/>
          <p:cNvSpPr txBox="1"/>
          <p:nvPr/>
        </p:nvSpPr>
        <p:spPr>
          <a:xfrm>
            <a:off x="3004804" y="1355860"/>
            <a:ext cx="5461836" cy="525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ShotSprite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//점수 표시를 위한 정수형 지역변수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static int score;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ShotSprite(GalagaGame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//Sprite의 move메소드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위로 넘어가면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477" name="TextBox 33"/>
          <p:cNvSpPr txBox="1"/>
          <p:nvPr/>
        </p:nvSpPr>
        <p:spPr>
          <a:xfrm>
            <a:off x="7047095" y="1349784"/>
            <a:ext cx="1470028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ShotSprite 클래스</a:t>
            </a:r>
          </a:p>
        </p:txBody>
      </p:sp>
      <p:pic>
        <p:nvPicPr>
          <p:cNvPr id="147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TextBox 2"/>
          <p:cNvSpPr txBox="1"/>
          <p:nvPr/>
        </p:nvSpPr>
        <p:spPr>
          <a:xfrm>
            <a:off x="321306" y="164259"/>
            <a:ext cx="66210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- 6. 플레이어 미사일 생성</a:t>
            </a:r>
          </a:p>
        </p:txBody>
      </p:sp>
      <p:grpSp>
        <p:nvGrpSpPr>
          <p:cNvPr id="1482" name="그룹"/>
          <p:cNvGrpSpPr/>
          <p:nvPr/>
        </p:nvGrpSpPr>
        <p:grpSpPr>
          <a:xfrm>
            <a:off x="196169" y="1333028"/>
            <a:ext cx="957432" cy="710006"/>
            <a:chOff x="0" y="0"/>
            <a:chExt cx="957430" cy="710005"/>
          </a:xfrm>
        </p:grpSpPr>
        <p:sp>
          <p:nvSpPr>
            <p:cNvPr id="1480" name="직사각형 8"/>
            <p:cNvSpPr/>
            <p:nvPr/>
          </p:nvSpPr>
          <p:spPr>
            <a:xfrm>
              <a:off x="0" y="0"/>
              <a:ext cx="957431" cy="710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481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276" y="288327"/>
              <a:ext cx="142876" cy="133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3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직사각형"/>
          <p:cNvSpPr/>
          <p:nvPr/>
        </p:nvSpPr>
        <p:spPr>
          <a:xfrm>
            <a:off x="5515929" y="1304864"/>
            <a:ext cx="6264449" cy="538416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86" name="//왼쪽 방향으로 움직일 적 미사일…"/>
          <p:cNvSpPr txBox="1"/>
          <p:nvPr/>
        </p:nvSpPr>
        <p:spPr>
          <a:xfrm>
            <a:off x="5561752" y="1314286"/>
            <a:ext cx="6273975" cy="537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필살기 사용을 위한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if(e.getKeyCode() == KeyEvent.VK_B){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specialFire();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필살기 발사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void specialFire(){  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if(sFire &gt; 0){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if(checkplayeralive()){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SpecialFireSprite specialfire = new SpecialFireSprite(this, specialshotImage, starship.getX(), starship.getY(), 100);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    </a:t>
            </a:r>
            <a:r>
              <a:rPr u="sng"/>
              <a:t>sprites.add(specialfire);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    sFire--;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}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  <a:endParaRPr b="1"/>
          </a:p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필살기 사용 카운트를 올릴 때 사용할 발사횟수 측정을 위한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void countsFire(){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if(cntFire == 10){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sFire++;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cntFire = 0;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</a:p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플레이어가 살아있는지 체크하고 미사일을 쏘며 미사일 발사 소리를 낼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fire() 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</a:t>
            </a:r>
            <a:r>
              <a:rPr u="sng"/>
              <a:t>checkplayeralive()) {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 playershot = new ShotSprite(this, shotImage, starship.getX() + 10,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starship.getY() - 30, 0);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u="sng"/>
              <a:t>sprites.add(playershot);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shotMusic();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		cntFire++;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487" name="부제목 2"/>
          <p:cNvSpPr txBox="1"/>
          <p:nvPr/>
        </p:nvSpPr>
        <p:spPr>
          <a:xfrm>
            <a:off x="45718" y="937773"/>
            <a:ext cx="12100563" cy="53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플레이어 개체의 필살기는 SpecialFireSprite 클래스를 사용해 플레이어가 살아 있을 때 B 키를 누를 때 조건이 맞다면 생성되어 sprites 배열에 저장됨</a:t>
            </a:r>
          </a:p>
        </p:txBody>
      </p:sp>
      <p:grpSp>
        <p:nvGrpSpPr>
          <p:cNvPr id="1490" name="그룹"/>
          <p:cNvGrpSpPr/>
          <p:nvPr/>
        </p:nvGrpSpPr>
        <p:grpSpPr>
          <a:xfrm>
            <a:off x="176029" y="1298116"/>
            <a:ext cx="808336" cy="599441"/>
            <a:chOff x="0" y="0"/>
            <a:chExt cx="808334" cy="599440"/>
          </a:xfrm>
        </p:grpSpPr>
        <p:sp>
          <p:nvSpPr>
            <p:cNvPr id="1488" name="직사각형 8"/>
            <p:cNvSpPr/>
            <p:nvPr/>
          </p:nvSpPr>
          <p:spPr>
            <a:xfrm>
              <a:off x="0" y="0"/>
              <a:ext cx="808335" cy="599441"/>
            </a:xfrm>
            <a:prstGeom prst="rect">
              <a:avLst/>
            </a:prstGeom>
            <a:noFill/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489" name="그림 2" descr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958" y="192510"/>
              <a:ext cx="214420" cy="21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91" name="직사각형"/>
          <p:cNvSpPr/>
          <p:nvPr/>
        </p:nvSpPr>
        <p:spPr>
          <a:xfrm>
            <a:off x="1060380" y="1316975"/>
            <a:ext cx="4400171" cy="536511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92" name="//2번 적 미사일 클래스…"/>
          <p:cNvSpPr txBox="1"/>
          <p:nvPr/>
        </p:nvSpPr>
        <p:spPr>
          <a:xfrm>
            <a:off x="1110862" y="1296337"/>
            <a:ext cx="4282628" cy="4665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필살기 클래스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SpecialFireSprite extends Sprite 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private GalagaGame game;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SpecialFireSprite(GalagaGame game, Image image, int x, int y, int hp) 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super(image, x, y, hp);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this.game = game;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dy = -2;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@Override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void move(){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super.move();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if(y &lt; -100){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game.removeSprite(this);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@Override</a:t>
            </a:r>
          </a:p>
        </p:txBody>
      </p:sp>
      <p:sp>
        <p:nvSpPr>
          <p:cNvPr id="1493" name="TextBox 30"/>
          <p:cNvSpPr txBox="1"/>
          <p:nvPr/>
        </p:nvSpPr>
        <p:spPr>
          <a:xfrm>
            <a:off x="3988211" y="1318905"/>
            <a:ext cx="1470029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SpecialFireSprite 클래스</a:t>
            </a:r>
          </a:p>
        </p:txBody>
      </p:sp>
      <p:sp>
        <p:nvSpPr>
          <p:cNvPr id="1494" name="TextBox 33"/>
          <p:cNvSpPr txBox="1"/>
          <p:nvPr/>
        </p:nvSpPr>
        <p:spPr>
          <a:xfrm>
            <a:off x="9964968" y="1302776"/>
            <a:ext cx="1815381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필살기 생성에 사용되는 메소드</a:t>
            </a:r>
          </a:p>
        </p:txBody>
      </p:sp>
      <p:pic>
        <p:nvPicPr>
          <p:cNvPr id="1495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TextBox 2"/>
          <p:cNvSpPr txBox="1"/>
          <p:nvPr/>
        </p:nvSpPr>
        <p:spPr>
          <a:xfrm>
            <a:off x="321306" y="164259"/>
            <a:ext cx="66210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- 7. 플레이어 필살기 생성</a:t>
            </a:r>
          </a:p>
        </p:txBody>
      </p:sp>
      <p:sp>
        <p:nvSpPr>
          <p:cNvPr id="1497" name="슬라이드 번호 개체 틀 9"/>
          <p:cNvSpPr txBox="1">
            <a:spLocks noGrp="1"/>
          </p:cNvSpPr>
          <p:nvPr>
            <p:ph type="sldNum" sz="quarter" idx="2"/>
          </p:nvPr>
        </p:nvSpPr>
        <p:spPr>
          <a:xfrm>
            <a:off x="117844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부제목 2"/>
          <p:cNvSpPr txBox="1"/>
          <p:nvPr/>
        </p:nvSpPr>
        <p:spPr>
          <a:xfrm>
            <a:off x="45719" y="919717"/>
            <a:ext cx="12100561" cy="7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grpSp>
        <p:nvGrpSpPr>
          <p:cNvPr id="1504" name="그룹"/>
          <p:cNvGrpSpPr/>
          <p:nvPr/>
        </p:nvGrpSpPr>
        <p:grpSpPr>
          <a:xfrm>
            <a:off x="196169" y="1344659"/>
            <a:ext cx="957432" cy="710006"/>
            <a:chOff x="0" y="0"/>
            <a:chExt cx="957430" cy="710005"/>
          </a:xfrm>
        </p:grpSpPr>
        <p:sp>
          <p:nvSpPr>
            <p:cNvPr id="1500" name="직사각형 12"/>
            <p:cNvSpPr/>
            <p:nvPr/>
          </p:nvSpPr>
          <p:spPr>
            <a:xfrm>
              <a:off x="0" y="0"/>
              <a:ext cx="957431" cy="710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01" name="그림 6" descr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8" y="269277"/>
              <a:ext cx="142876" cy="142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2" name="그림 9" descr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052" y="297852"/>
              <a:ext cx="104776" cy="11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3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90" y="164502"/>
              <a:ext cx="219076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05" name="직사각형"/>
          <p:cNvSpPr/>
          <p:nvPr/>
        </p:nvSpPr>
        <p:spPr>
          <a:xfrm>
            <a:off x="161185" y="2791931"/>
            <a:ext cx="3731818" cy="344321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06" name="//1번 적 개체의 생존 확인을 위한 메소드…"/>
          <p:cNvSpPr txBox="1"/>
          <p:nvPr/>
        </p:nvSpPr>
        <p:spPr>
          <a:xfrm>
            <a:off x="211667" y="2796694"/>
            <a:ext cx="3630853" cy="328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checkalien2alive()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(sprites.contains(alien2))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07" name="직사각형"/>
          <p:cNvSpPr/>
          <p:nvPr/>
        </p:nvSpPr>
        <p:spPr>
          <a:xfrm>
            <a:off x="4141155" y="1352709"/>
            <a:ext cx="3731818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08" name="//3번 적 개체의 생존 확인을 위한 메소드…"/>
          <p:cNvSpPr txBox="1"/>
          <p:nvPr/>
        </p:nvSpPr>
        <p:spPr>
          <a:xfrm>
            <a:off x="4191637" y="1357472"/>
            <a:ext cx="3630853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//3번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checkalien3alive()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(sprites.contains(alien3))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//4번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checkalien4alive()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(sprites.contains(alien4))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//5번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checkalien5alive()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(sprites.contains(alien5))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09" name="직사각형"/>
          <p:cNvSpPr/>
          <p:nvPr/>
        </p:nvSpPr>
        <p:spPr>
          <a:xfrm>
            <a:off x="8121126" y="1352709"/>
            <a:ext cx="3731818" cy="493204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10" name="//6번 적 개체의 생존 확인을 위한 메소드…"/>
          <p:cNvSpPr txBox="1"/>
          <p:nvPr/>
        </p:nvSpPr>
        <p:spPr>
          <a:xfrm>
            <a:off x="8171608" y="1357472"/>
            <a:ext cx="3630853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//6번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checkalien6alive()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(sprites.contains(alien6))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//7번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checkalien7alive() { 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(sprites.contains(alien7))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//8번 적 개체의 생존 확인을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checkalien8alive()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(sprites.contains(alien8))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11" name="TextBox 31"/>
          <p:cNvSpPr txBox="1"/>
          <p:nvPr/>
        </p:nvSpPr>
        <p:spPr>
          <a:xfrm>
            <a:off x="833250" y="2299010"/>
            <a:ext cx="2291499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 생존 확인 메소드</a:t>
            </a:r>
          </a:p>
        </p:txBody>
      </p:sp>
      <p:sp>
        <p:nvSpPr>
          <p:cNvPr id="1512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737241" y="639726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1513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부제목 2"/>
          <p:cNvSpPr txBox="1"/>
          <p:nvPr/>
        </p:nvSpPr>
        <p:spPr>
          <a:xfrm>
            <a:off x="45720" y="939713"/>
            <a:ext cx="12100560" cy="59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sp>
        <p:nvSpPr>
          <p:cNvPr id="1517" name="직사각형"/>
          <p:cNvSpPr/>
          <p:nvPr/>
        </p:nvSpPr>
        <p:spPr>
          <a:xfrm>
            <a:off x="363008" y="1816031"/>
            <a:ext cx="5565525" cy="463324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18" name="//1번 적 미사일 클래스…"/>
          <p:cNvSpPr txBox="1"/>
          <p:nvPr/>
        </p:nvSpPr>
        <p:spPr>
          <a:xfrm>
            <a:off x="413490" y="1813356"/>
            <a:ext cx="5461836" cy="4531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미사일 클래스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//랜덤값에 의해 미사일이 좌우로 날 뛰며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y&gt;600)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519" name="직사각형"/>
          <p:cNvSpPr/>
          <p:nvPr/>
        </p:nvSpPr>
        <p:spPr>
          <a:xfrm>
            <a:off x="5987786" y="1815543"/>
            <a:ext cx="5562801" cy="463324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20" name="Random ran = new Random();…"/>
          <p:cNvSpPr txBox="1"/>
          <p:nvPr/>
        </p:nvSpPr>
        <p:spPr>
          <a:xfrm>
            <a:off x="6038269" y="1820306"/>
            <a:ext cx="5461836" cy="4531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Random ran = new Random();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int ranmove = ran.nextInt(100);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if(ranmove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if(x&lt;=500)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x -=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else if(x&gt;=0)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else if(ranmove &lt;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if(x&lt;=500)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else if(x&gt;=-30)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x -=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21" name="TextBox 33"/>
          <p:cNvSpPr txBox="1"/>
          <p:nvPr/>
        </p:nvSpPr>
        <p:spPr>
          <a:xfrm>
            <a:off x="4470383" y="1273331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</a:t>
            </a:r>
          </a:p>
        </p:txBody>
      </p:sp>
      <p:sp>
        <p:nvSpPr>
          <p:cNvPr id="1522" name="슬라이드 번호 개체 틀 5"/>
          <p:cNvSpPr txBox="1"/>
          <p:nvPr/>
        </p:nvSpPr>
        <p:spPr>
          <a:xfrm>
            <a:off x="11605078" y="6340681"/>
            <a:ext cx="38666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77</a:t>
            </a:r>
          </a:p>
        </p:txBody>
      </p:sp>
      <p:grpSp>
        <p:nvGrpSpPr>
          <p:cNvPr id="1527" name="그룹"/>
          <p:cNvGrpSpPr/>
          <p:nvPr/>
        </p:nvGrpSpPr>
        <p:grpSpPr>
          <a:xfrm>
            <a:off x="359916" y="1257549"/>
            <a:ext cx="665150" cy="493257"/>
            <a:chOff x="0" y="0"/>
            <a:chExt cx="665149" cy="493256"/>
          </a:xfrm>
        </p:grpSpPr>
        <p:sp>
          <p:nvSpPr>
            <p:cNvPr id="1523" name="직사각형 12"/>
            <p:cNvSpPr/>
            <p:nvPr/>
          </p:nvSpPr>
          <p:spPr>
            <a:xfrm>
              <a:off x="0" y="0"/>
              <a:ext cx="665150" cy="4932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24" name="그림 6" descr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24" y="187072"/>
              <a:ext cx="99260" cy="9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5" name="그림 9" descr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777" y="206924"/>
              <a:ext cx="72791" cy="7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6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063" y="114283"/>
              <a:ext cx="152197" cy="2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28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29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부제목 2"/>
          <p:cNvSpPr txBox="1"/>
          <p:nvPr/>
        </p:nvSpPr>
        <p:spPr>
          <a:xfrm>
            <a:off x="45720" y="923475"/>
            <a:ext cx="1210056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sp>
        <p:nvSpPr>
          <p:cNvPr id="1532" name="직사각형"/>
          <p:cNvSpPr/>
          <p:nvPr/>
        </p:nvSpPr>
        <p:spPr>
          <a:xfrm>
            <a:off x="351660" y="1800783"/>
            <a:ext cx="5562801" cy="492234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33" name="//2번 적 미사일 클래스…"/>
          <p:cNvSpPr txBox="1"/>
          <p:nvPr/>
        </p:nvSpPr>
        <p:spPr>
          <a:xfrm>
            <a:off x="402143" y="1801332"/>
            <a:ext cx="5461835" cy="47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미사일 클래스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AlienShotSprite2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AlienShotSprite2(GalagaGame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//아래 방향으로 2씩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34" name="TextBox 30"/>
          <p:cNvSpPr txBox="1"/>
          <p:nvPr/>
        </p:nvSpPr>
        <p:spPr>
          <a:xfrm>
            <a:off x="4457133" y="1377095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클래스2</a:t>
            </a:r>
          </a:p>
        </p:txBody>
      </p:sp>
      <p:sp>
        <p:nvSpPr>
          <p:cNvPr id="1535" name="직사각형"/>
          <p:cNvSpPr/>
          <p:nvPr/>
        </p:nvSpPr>
        <p:spPr>
          <a:xfrm>
            <a:off x="6120723" y="1785811"/>
            <a:ext cx="5562801" cy="492235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36" name="//왼쪽 방향으로 움직일 적 미사일…"/>
          <p:cNvSpPr txBox="1"/>
          <p:nvPr/>
        </p:nvSpPr>
        <p:spPr>
          <a:xfrm>
            <a:off x="6171206" y="1790574"/>
            <a:ext cx="5461836" cy="47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//왼쪽 방향으로 움직일 적 미사일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AlienShotSprite3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AlienShotSprite3(GalagaGame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//왼쪽으로 1, 아래 방향으로 2씩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x -=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	}</a:t>
            </a:r>
          </a:p>
        </p:txBody>
      </p:sp>
      <p:sp>
        <p:nvSpPr>
          <p:cNvPr id="1537" name="TextBox 33"/>
          <p:cNvSpPr txBox="1"/>
          <p:nvPr/>
        </p:nvSpPr>
        <p:spPr>
          <a:xfrm>
            <a:off x="10214173" y="1377095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클래스3</a:t>
            </a:r>
          </a:p>
        </p:txBody>
      </p:sp>
      <p:sp>
        <p:nvSpPr>
          <p:cNvPr id="1538" name="슬라이드 번호 개체 틀 5"/>
          <p:cNvSpPr txBox="1"/>
          <p:nvPr/>
        </p:nvSpPr>
        <p:spPr>
          <a:xfrm>
            <a:off x="11474789" y="6375399"/>
            <a:ext cx="53066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78</a:t>
            </a:r>
          </a:p>
        </p:txBody>
      </p:sp>
      <p:pic>
        <p:nvPicPr>
          <p:cNvPr id="153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grpSp>
        <p:nvGrpSpPr>
          <p:cNvPr id="1545" name="그룹"/>
          <p:cNvGrpSpPr/>
          <p:nvPr/>
        </p:nvGrpSpPr>
        <p:grpSpPr>
          <a:xfrm>
            <a:off x="359916" y="1257549"/>
            <a:ext cx="665150" cy="493257"/>
            <a:chOff x="0" y="0"/>
            <a:chExt cx="665149" cy="493256"/>
          </a:xfrm>
        </p:grpSpPr>
        <p:sp>
          <p:nvSpPr>
            <p:cNvPr id="1541" name="직사각형 12"/>
            <p:cNvSpPr/>
            <p:nvPr/>
          </p:nvSpPr>
          <p:spPr>
            <a:xfrm>
              <a:off x="0" y="0"/>
              <a:ext cx="665150" cy="4932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42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4" y="187072"/>
              <a:ext cx="99260" cy="9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3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777" y="206924"/>
              <a:ext cx="72791" cy="7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4" name="그림 11" descr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063" y="114283"/>
              <a:ext cx="152197" cy="2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직사각형"/>
          <p:cNvSpPr/>
          <p:nvPr/>
        </p:nvSpPr>
        <p:spPr>
          <a:xfrm>
            <a:off x="352336" y="1802657"/>
            <a:ext cx="5562801" cy="495781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48" name="//오른쪽 방향으로 움직일 적 미사일…"/>
          <p:cNvSpPr txBox="1"/>
          <p:nvPr/>
        </p:nvSpPr>
        <p:spPr>
          <a:xfrm>
            <a:off x="402819" y="1807419"/>
            <a:ext cx="5461836" cy="47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//오른쪽 방향으로 움직일 적 미사일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AlienShotSprite4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AlienShotSprite4(GalagaGame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//오른쪽으로 1, 아래 방향으로 2씩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	}</a:t>
            </a:r>
          </a:p>
        </p:txBody>
      </p:sp>
      <p:sp>
        <p:nvSpPr>
          <p:cNvPr id="1549" name="TextBox 30"/>
          <p:cNvSpPr txBox="1"/>
          <p:nvPr/>
        </p:nvSpPr>
        <p:spPr>
          <a:xfrm>
            <a:off x="4457133" y="1371849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클래스4</a:t>
            </a:r>
          </a:p>
        </p:txBody>
      </p:sp>
      <p:sp>
        <p:nvSpPr>
          <p:cNvPr id="1550" name="직사각형"/>
          <p:cNvSpPr/>
          <p:nvPr/>
        </p:nvSpPr>
        <p:spPr>
          <a:xfrm>
            <a:off x="6097352" y="1795723"/>
            <a:ext cx="5562801" cy="496512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51" name="//오른쪽 방향으로 이동할 미사일 2…"/>
          <p:cNvSpPr txBox="1"/>
          <p:nvPr/>
        </p:nvSpPr>
        <p:spPr>
          <a:xfrm>
            <a:off x="6147835" y="1893861"/>
            <a:ext cx="5461836" cy="47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//오른쪽 방향으로 이동할 미사일 2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AlienShotSprite5 extends Sprite {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AlienShotSprite5(GalagaGame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//오른쪽으로 1, 아래 방향으로 1씩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+= dy;	}</a:t>
            </a:r>
          </a:p>
        </p:txBody>
      </p:sp>
      <p:sp>
        <p:nvSpPr>
          <p:cNvPr id="1552" name="TextBox 33"/>
          <p:cNvSpPr txBox="1"/>
          <p:nvPr/>
        </p:nvSpPr>
        <p:spPr>
          <a:xfrm>
            <a:off x="10202826" y="1365390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클래스5</a:t>
            </a:r>
          </a:p>
        </p:txBody>
      </p:sp>
      <p:sp>
        <p:nvSpPr>
          <p:cNvPr id="1553" name="슬라이드 번호 개체 틀 5"/>
          <p:cNvSpPr txBox="1"/>
          <p:nvPr/>
        </p:nvSpPr>
        <p:spPr>
          <a:xfrm>
            <a:off x="11598075" y="6348785"/>
            <a:ext cx="38666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79</a:t>
            </a:r>
          </a:p>
        </p:txBody>
      </p:sp>
      <p:sp>
        <p:nvSpPr>
          <p:cNvPr id="1554" name="부제목 2"/>
          <p:cNvSpPr txBox="1"/>
          <p:nvPr/>
        </p:nvSpPr>
        <p:spPr>
          <a:xfrm>
            <a:off x="45720" y="923475"/>
            <a:ext cx="1054222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pic>
        <p:nvPicPr>
          <p:cNvPr id="155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grpSp>
        <p:nvGrpSpPr>
          <p:cNvPr id="1561" name="그룹"/>
          <p:cNvGrpSpPr/>
          <p:nvPr/>
        </p:nvGrpSpPr>
        <p:grpSpPr>
          <a:xfrm>
            <a:off x="359916" y="1257549"/>
            <a:ext cx="665150" cy="493257"/>
            <a:chOff x="0" y="0"/>
            <a:chExt cx="665149" cy="493256"/>
          </a:xfrm>
        </p:grpSpPr>
        <p:sp>
          <p:nvSpPr>
            <p:cNvPr id="1557" name="직사각형 12"/>
            <p:cNvSpPr/>
            <p:nvPr/>
          </p:nvSpPr>
          <p:spPr>
            <a:xfrm>
              <a:off x="0" y="0"/>
              <a:ext cx="665150" cy="4932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58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4" y="187072"/>
              <a:ext cx="99260" cy="9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9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777" y="206924"/>
              <a:ext cx="72791" cy="7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0" name="그림 11" descr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063" y="114283"/>
              <a:ext cx="152197" cy="2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직사각형"/>
          <p:cNvSpPr/>
          <p:nvPr/>
        </p:nvSpPr>
        <p:spPr>
          <a:xfrm>
            <a:off x="6083976" y="1820617"/>
            <a:ext cx="5562801" cy="383176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564" name="if (y &gt; 600) {…"/>
          <p:cNvSpPr txBox="1"/>
          <p:nvPr/>
        </p:nvSpPr>
        <p:spPr>
          <a:xfrm>
            <a:off x="6134458" y="1825379"/>
            <a:ext cx="5461836" cy="356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if(game.starship.getX() &gt; 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}else if(game.starship.getX() &lt; x)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dx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65" name="직사각형"/>
          <p:cNvSpPr/>
          <p:nvPr/>
        </p:nvSpPr>
        <p:spPr>
          <a:xfrm>
            <a:off x="260652" y="1820617"/>
            <a:ext cx="5562801" cy="477106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566" name="//플레이어 위치를 받아들여 x좌표값을 이동할 적 유도 미사일…"/>
          <p:cNvSpPr txBox="1"/>
          <p:nvPr/>
        </p:nvSpPr>
        <p:spPr>
          <a:xfrm>
            <a:off x="311135" y="1825379"/>
            <a:ext cx="5461835" cy="466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위치를 받아들여 x좌표값을 이동할 적 유도 미사일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AlienShotSprite6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AlienShotSprite6(GalagaGame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위치를 받아들여 미사일을 기준으로 플레이어의 x좌표값이 오른쪽이면 오른쪽으로,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x좌표값이 왼쪽이면 왼쪽으로 이동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1씩 이동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</a:p>
        </p:txBody>
      </p:sp>
      <p:sp>
        <p:nvSpPr>
          <p:cNvPr id="1567" name="TextBox 30"/>
          <p:cNvSpPr txBox="1"/>
          <p:nvPr/>
        </p:nvSpPr>
        <p:spPr>
          <a:xfrm>
            <a:off x="5178725" y="1361092"/>
            <a:ext cx="1470028" cy="8153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클래스6</a:t>
            </a:r>
          </a:p>
        </p:txBody>
      </p:sp>
      <p:sp>
        <p:nvSpPr>
          <p:cNvPr id="1568" name="부제목 2"/>
          <p:cNvSpPr txBox="1"/>
          <p:nvPr/>
        </p:nvSpPr>
        <p:spPr>
          <a:xfrm>
            <a:off x="45720" y="923475"/>
            <a:ext cx="1210056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pic>
        <p:nvPicPr>
          <p:cNvPr id="156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70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grpSp>
        <p:nvGrpSpPr>
          <p:cNvPr id="1575" name="그룹"/>
          <p:cNvGrpSpPr/>
          <p:nvPr/>
        </p:nvGrpSpPr>
        <p:grpSpPr>
          <a:xfrm>
            <a:off x="359916" y="1257549"/>
            <a:ext cx="665150" cy="493257"/>
            <a:chOff x="0" y="0"/>
            <a:chExt cx="665149" cy="493256"/>
          </a:xfrm>
        </p:grpSpPr>
        <p:sp>
          <p:nvSpPr>
            <p:cNvPr id="1571" name="직사각형 12"/>
            <p:cNvSpPr/>
            <p:nvPr/>
          </p:nvSpPr>
          <p:spPr>
            <a:xfrm>
              <a:off x="0" y="0"/>
              <a:ext cx="665150" cy="4932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72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4" y="187072"/>
              <a:ext cx="99260" cy="9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3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777" y="206924"/>
              <a:ext cx="72791" cy="7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4" name="그림 11" descr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063" y="114283"/>
              <a:ext cx="152197" cy="2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직사각형"/>
          <p:cNvSpPr/>
          <p:nvPr/>
        </p:nvSpPr>
        <p:spPr>
          <a:xfrm>
            <a:off x="6108023" y="1793213"/>
            <a:ext cx="5514331" cy="341356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579" name="if (y&gt;600) {…"/>
          <p:cNvSpPr txBox="1"/>
          <p:nvPr/>
        </p:nvSpPr>
        <p:spPr>
          <a:xfrm>
            <a:off x="6158506" y="1790574"/>
            <a:ext cx="4474204" cy="328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(y&gt;600)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Random ran = new Random();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int ranmove = ran.nextInt(100);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(ranmove &gt;= 50 &amp;&amp; ranmove &lt; 100)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x += dx *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else if (ranmove &lt; 50 &amp;&amp; ranmove &gt;=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x -= dx *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580" name="직사각형"/>
          <p:cNvSpPr/>
          <p:nvPr/>
        </p:nvSpPr>
        <p:spPr>
          <a:xfrm>
            <a:off x="338960" y="1796569"/>
            <a:ext cx="5562801" cy="4957810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581" name="//1번 보스 개체의 미사일을 위한 클래스…"/>
          <p:cNvSpPr txBox="1"/>
          <p:nvPr/>
        </p:nvSpPr>
        <p:spPr>
          <a:xfrm>
            <a:off x="389443" y="1801332"/>
            <a:ext cx="5461835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보스 개체의 미사일을 위한 클래스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class BossShotSprite extends Sprite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//GalagaGame 클래스 사용을 위해 선언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GalagaGame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BossShotSprite(GalagaGame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1;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dy = -2;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//0~99범위의 랜덤 정수를 생성해 좌우로 마구 움직이는 미사일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2씩 이동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</a:p>
        </p:txBody>
      </p:sp>
      <p:sp>
        <p:nvSpPr>
          <p:cNvPr id="1582" name="TextBox 30"/>
          <p:cNvSpPr txBox="1"/>
          <p:nvPr/>
        </p:nvSpPr>
        <p:spPr>
          <a:xfrm>
            <a:off x="5202772" y="1337045"/>
            <a:ext cx="1470028" cy="815340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사용되는 AlienShotSprite 클래스7</a:t>
            </a:r>
          </a:p>
        </p:txBody>
      </p:sp>
      <p:sp>
        <p:nvSpPr>
          <p:cNvPr id="1583" name="부제목 2"/>
          <p:cNvSpPr txBox="1"/>
          <p:nvPr/>
        </p:nvSpPr>
        <p:spPr>
          <a:xfrm>
            <a:off x="45720" y="923475"/>
            <a:ext cx="1210056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적</a:t>
            </a:r>
            <a:r>
              <a:t> </a:t>
            </a:r>
            <a:r>
              <a:rPr b="0"/>
              <a:t>개체의 미사일은 각각의 클래스를 사용해 적이 살아 있을 때 조건에 따라 생성되어 sprites 배열에 저장됨</a:t>
            </a:r>
          </a:p>
        </p:txBody>
      </p:sp>
      <p:pic>
        <p:nvPicPr>
          <p:cNvPr id="158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grpSp>
        <p:nvGrpSpPr>
          <p:cNvPr id="1590" name="그룹"/>
          <p:cNvGrpSpPr/>
          <p:nvPr/>
        </p:nvGrpSpPr>
        <p:grpSpPr>
          <a:xfrm>
            <a:off x="359916" y="1257549"/>
            <a:ext cx="665150" cy="493257"/>
            <a:chOff x="0" y="0"/>
            <a:chExt cx="665149" cy="493256"/>
          </a:xfrm>
        </p:grpSpPr>
        <p:sp>
          <p:nvSpPr>
            <p:cNvPr id="1586" name="직사각형 12"/>
            <p:cNvSpPr/>
            <p:nvPr/>
          </p:nvSpPr>
          <p:spPr>
            <a:xfrm>
              <a:off x="0" y="0"/>
              <a:ext cx="665150" cy="4932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pic>
          <p:nvPicPr>
            <p:cNvPr id="1587" name="그림 6" descr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4" y="187072"/>
              <a:ext cx="99260" cy="9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8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777" y="206924"/>
              <a:ext cx="72791" cy="7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9" name="그림 11" descr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063" y="114283"/>
              <a:ext cx="152197" cy="2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직사각형"/>
          <p:cNvSpPr/>
          <p:nvPr/>
        </p:nvSpPr>
        <p:spPr>
          <a:xfrm>
            <a:off x="3826498" y="1304274"/>
            <a:ext cx="7855734" cy="550212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0" name="public GalagaGame() {  //생성자로 표시될 JFrame의 기초 설정…"/>
          <p:cNvSpPr txBox="1"/>
          <p:nvPr/>
        </p:nvSpPr>
        <p:spPr>
          <a:xfrm>
            <a:off x="3876980" y="1309036"/>
            <a:ext cx="7754770" cy="551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GalagaGame() { 	</a:t>
            </a:r>
            <a:r>
              <a:rPr b="1"/>
              <a:t>//생성자로 표시될 JFrame의 기초 설정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JFrame frame = new JFrame("Galaga Game");		</a:t>
            </a:r>
            <a:r>
              <a:rPr b="1"/>
              <a:t>//JFrame "Galaga Game"을 생성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frame.setSize(800, 600);			</a:t>
            </a:r>
            <a:r>
              <a:rPr b="1"/>
              <a:t>//생성한 JFrame의 크기 조절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frame.add(this);				</a:t>
            </a:r>
            <a:r>
              <a:rPr b="1"/>
              <a:t>//프레임에 생성자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frame.setResizable(false); 			</a:t>
            </a:r>
            <a:r>
              <a:rPr b="1"/>
              <a:t>//창 크기 조절 불가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frame.setVisible(true);			</a:t>
            </a:r>
            <a:r>
              <a:rPr b="1"/>
              <a:t>//창이 보이게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frame.setDefaultCloseOperation(JFrame.EXIT_ON_CLOSE); 	</a:t>
            </a:r>
            <a:r>
              <a:rPr b="1"/>
              <a:t>//종료시 제대로 종료되게 설정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try {				</a:t>
            </a:r>
            <a:r>
              <a:rPr b="1"/>
              <a:t>//이미지 파일 읽어서 BufferedImage 각 변수에 저장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shotImage = ImageIO.read(new File("images/fire.png"));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alienshotImage = ImageIO.read(new File("images/fire2.png"));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alienshotImage2 = ImageIO.read(new File("images/fire3.png"));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alienshotImage3 = ImageIO.read(new File("images/fire4.png"));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shipImage = ImageIO.read(new File("images/starship.png"));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 = ImageIO.read(new File("images/alien.png"));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alienImage2 = ImageIO.read(new File("images/alien2.png"));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alienImage3 = ImageIO.read(new File("images/alien3.png"));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alienImage4 = ImageIO.read(new File("images/alien4.png"));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alienImage5 = ImageIO.read(new File("images/alien5.png"));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alienImage6 = ImageIO.read(new File("images/alien6.png"));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backgroundImage = ImageIO.read(new File("images/backgroundImage.png"));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pointitem = ImageIO.read(new File("images/pointitem.png"));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hpitem = ImageIO.read(new File("images/hpitem.png"));	….. }	</a:t>
            </a:r>
          </a:p>
        </p:txBody>
      </p:sp>
      <p:sp>
        <p:nvSpPr>
          <p:cNvPr id="1151" name="TextBox 25"/>
          <p:cNvSpPr txBox="1"/>
          <p:nvPr/>
        </p:nvSpPr>
        <p:spPr>
          <a:xfrm>
            <a:off x="10301421" y="1071842"/>
            <a:ext cx="1324357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실행 창 생성,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이미지 저장</a:t>
            </a:r>
          </a:p>
        </p:txBody>
      </p:sp>
      <p:pic>
        <p:nvPicPr>
          <p:cNvPr id="115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TextBox 2"/>
          <p:cNvSpPr txBox="1"/>
          <p:nvPr/>
        </p:nvSpPr>
        <p:spPr>
          <a:xfrm>
            <a:off x="321306" y="164259"/>
            <a:ext cx="45408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- 1. 게임 화면</a:t>
            </a:r>
          </a:p>
        </p:txBody>
      </p:sp>
      <p:sp>
        <p:nvSpPr>
          <p:cNvPr id="1154" name="2. 게임이 실행 될 창을 만들고, 각 개체들이 사용할 이미지 저장"/>
          <p:cNvSpPr txBox="1"/>
          <p:nvPr/>
        </p:nvSpPr>
        <p:spPr>
          <a:xfrm>
            <a:off x="96337" y="951557"/>
            <a:ext cx="478508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2. 게임이 실행 될 창을 만들고, 각 개체들이 사용할 이미지 저장    </a:t>
            </a:r>
          </a:p>
        </p:txBody>
      </p:sp>
      <p:pic>
        <p:nvPicPr>
          <p:cNvPr id="1155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5" y="1311551"/>
            <a:ext cx="3527172" cy="2648793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슬라이드 번호 개체 틀 8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부제목 2"/>
          <p:cNvSpPr txBox="1"/>
          <p:nvPr/>
        </p:nvSpPr>
        <p:spPr>
          <a:xfrm>
            <a:off x="45720" y="946846"/>
            <a:ext cx="12100560" cy="53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생성 간격은 gameLoop 메소드가 실행될 때 마다 오르는 cnt를 사용하며 조건에 따라 적 미사일 생성</a:t>
            </a:r>
          </a:p>
        </p:txBody>
      </p:sp>
      <p:sp>
        <p:nvSpPr>
          <p:cNvPr id="1594" name="직사각형"/>
          <p:cNvSpPr/>
          <p:nvPr/>
        </p:nvSpPr>
        <p:spPr>
          <a:xfrm>
            <a:off x="1469766" y="1994317"/>
            <a:ext cx="5924789" cy="53682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95" name="//랜덤변수 생성으로 미사일 출력 간격 설정을 위한 변수…"/>
          <p:cNvSpPr txBox="1"/>
          <p:nvPr/>
        </p:nvSpPr>
        <p:spPr>
          <a:xfrm>
            <a:off x="1520248" y="1999080"/>
            <a:ext cx="5823824" cy="532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//랜덤변수 생성으로 미사일 출력 간격 설정을 위한 변수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int cnt;</a:t>
            </a:r>
          </a:p>
        </p:txBody>
      </p:sp>
      <p:sp>
        <p:nvSpPr>
          <p:cNvPr id="1596" name="직사각형"/>
          <p:cNvSpPr/>
          <p:nvPr/>
        </p:nvSpPr>
        <p:spPr>
          <a:xfrm>
            <a:off x="1469767" y="2811593"/>
            <a:ext cx="5924787" cy="97536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97" name="//5행 12열로 초탄생성…"/>
          <p:cNvSpPr txBox="1"/>
          <p:nvPr/>
        </p:nvSpPr>
        <p:spPr>
          <a:xfrm>
            <a:off x="1520249" y="2816356"/>
            <a:ext cx="5823825" cy="95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//5행 12열로 초탄생성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 enemyshot1 = new AlienShotSprite(this, alienshotImage, alien1.getX() - 150,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alien1.getY() + 15 - 40 * x, 0);</a:t>
            </a:r>
          </a:p>
        </p:txBody>
      </p:sp>
      <p:sp>
        <p:nvSpPr>
          <p:cNvPr id="1598" name="직사각형"/>
          <p:cNvSpPr/>
          <p:nvPr/>
        </p:nvSpPr>
        <p:spPr>
          <a:xfrm>
            <a:off x="1469765" y="4053049"/>
            <a:ext cx="5924790" cy="247078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599" name="//주기적으로 필드에 발사될 미사일 개체 생성…"/>
          <p:cNvSpPr txBox="1"/>
          <p:nvPr/>
        </p:nvSpPr>
        <p:spPr>
          <a:xfrm>
            <a:off x="1520248" y="4057812"/>
            <a:ext cx="5823825" cy="246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//주기적으로 필드에 발사될 미사일 개체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fieldFire()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(cnt % 70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for(int i=0;i&lt;5;i++)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 fieldshot1 = new AlienShotSprite(this, alienshotImage, 70 + i*150, 15,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sprites.add(fieldshot1);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00" name="TextBox 26"/>
          <p:cNvSpPr txBox="1"/>
          <p:nvPr/>
        </p:nvSpPr>
        <p:spPr>
          <a:xfrm>
            <a:off x="1460200" y="1666819"/>
            <a:ext cx="147002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초탄 생성</a:t>
            </a:r>
          </a:p>
        </p:txBody>
      </p:sp>
      <p:pic>
        <p:nvPicPr>
          <p:cNvPr id="160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sp>
        <p:nvSpPr>
          <p:cNvPr id="160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부제목 2"/>
          <p:cNvSpPr txBox="1"/>
          <p:nvPr/>
        </p:nvSpPr>
        <p:spPr>
          <a:xfrm>
            <a:off x="45720" y="922799"/>
            <a:ext cx="12100560" cy="85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조건에 따라 적 미사일 생성</a:t>
            </a:r>
          </a:p>
        </p:txBody>
      </p:sp>
      <p:sp>
        <p:nvSpPr>
          <p:cNvPr id="1606" name="직사각형"/>
          <p:cNvSpPr/>
          <p:nvPr/>
        </p:nvSpPr>
        <p:spPr>
          <a:xfrm>
            <a:off x="267400" y="1516903"/>
            <a:ext cx="5250644" cy="4917607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07" name="//적 개체의 생존여부에 따른 미사일 발사 메소드…"/>
          <p:cNvSpPr txBox="1"/>
          <p:nvPr/>
        </p:nvSpPr>
        <p:spPr>
          <a:xfrm>
            <a:off x="317882" y="1521666"/>
            <a:ext cx="5149679" cy="536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개체의 생존여부에 따른 미사일 발사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enemyFire2()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100번실행될때마다 한번 실행하는 메소드이며 alien3이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if (cnt % 100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(checkalien3alive())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AlienShotSprite2 enemyshot5 = new AlienShotSprite2(this, alienshotImage2, alien3.getX(),			alien3.getY()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50번실행될때마다 한번 실행하는 메소드이며 alien4이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(cnt % 50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(checkalien4alive())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BossShotSprite enemyshot6 = new BossShotSprite(this, alienshotImage, alien4.getX(),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alien4.getY()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sprites.add(enemyshot6);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</p:txBody>
      </p:sp>
      <p:sp>
        <p:nvSpPr>
          <p:cNvPr id="1608" name="직사각형"/>
          <p:cNvSpPr/>
          <p:nvPr/>
        </p:nvSpPr>
        <p:spPr>
          <a:xfrm>
            <a:off x="5771360" y="1524237"/>
            <a:ext cx="5924791" cy="397675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09" name="//gameloop가 50번실행될때마다 한번 실행하는 메소드이며 alien5가 생존중일때 미사일 담당…"/>
          <p:cNvSpPr txBox="1"/>
          <p:nvPr/>
        </p:nvSpPr>
        <p:spPr>
          <a:xfrm>
            <a:off x="5821843" y="1529000"/>
            <a:ext cx="5823825" cy="383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50번실행될때마다 한번 실행하는 메소드이며 alien5가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if(cnt % 50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if(checkalien5alive())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AlienShotSprite2 enemyshot7 = new AlienShotSprite2(this, alienshotImage2, alien5.getX(),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alien5.getY()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sprites.add(enemyshot7);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AlienShotSprite3 enemyshot8 = new AlienShotSprite3(this, alienshotImage2, alien5.getX(),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alien5.getY()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sprites.add(enemyshot8);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AlienShotSprite4 enemyshot9 = new AlienShotSprite4(this, alienshotImage2, alien5.getX(),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alien5.getY()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sprites.add(enemyshot9);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pic>
        <p:nvPicPr>
          <p:cNvPr id="161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11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sp>
        <p:nvSpPr>
          <p:cNvPr id="1612" name="TextBox 23"/>
          <p:cNvSpPr txBox="1"/>
          <p:nvPr/>
        </p:nvSpPr>
        <p:spPr>
          <a:xfrm>
            <a:off x="3696572" y="1221351"/>
            <a:ext cx="2004207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적이 생존중이면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적의 미사일 생성</a:t>
            </a:r>
          </a:p>
        </p:txBody>
      </p:sp>
      <p:sp>
        <p:nvSpPr>
          <p:cNvPr id="1613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부제목 2"/>
          <p:cNvSpPr txBox="1"/>
          <p:nvPr/>
        </p:nvSpPr>
        <p:spPr>
          <a:xfrm>
            <a:off x="45720" y="922799"/>
            <a:ext cx="12100560" cy="85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조건에 따라 적 미사일 생성</a:t>
            </a:r>
          </a:p>
        </p:txBody>
      </p:sp>
      <p:sp>
        <p:nvSpPr>
          <p:cNvPr id="1616" name="직사각형"/>
          <p:cNvSpPr/>
          <p:nvPr/>
        </p:nvSpPr>
        <p:spPr>
          <a:xfrm>
            <a:off x="291447" y="1352630"/>
            <a:ext cx="5348947" cy="5433348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617" name="//gameloop가 250번실행될때마다 한번 실행하는 메소드이며 alien9가 생존중일때 미사일 담당…"/>
          <p:cNvSpPr txBox="1"/>
          <p:nvPr/>
        </p:nvSpPr>
        <p:spPr>
          <a:xfrm>
            <a:off x="341930" y="1357392"/>
            <a:ext cx="5149679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250번실행될때마다 한번 실행하는 메소드이며 alien9가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(cnt % 250 ==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(checkalien9alive())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AlienShotSprite6 enemyshot12 = new AlienShotSprite6(this, alienshotImage3,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alien9.getX(), alien9.getY()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sprites.add(enemyshot12);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//각각 gameloop가 30번실행될때마다 한번 실행하는 메소드 / 250번 실행될때마다 실행하는 메소드이며 alien6 / 8이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if(cnt % 50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if(checkalien6alive())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AlienShotSprite5 enemyshot10 = new AlienShotSprite5(this, alienshotImage2,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alien6.getX()-500, alien6.getY()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sprites.add(enemyshot10);		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if(cnt % 250 == 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if(checkalien8alive())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AlienShotSprite6 enemyshot11 = new AlienShotSprite6(this, alienshotImage3,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		alien8.getX()+150, alien8.getY()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sprites.add(enemyshot11);		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</a:p>
        </p:txBody>
      </p:sp>
      <p:sp>
        <p:nvSpPr>
          <p:cNvPr id="1618" name="직사각형"/>
          <p:cNvSpPr/>
          <p:nvPr/>
        </p:nvSpPr>
        <p:spPr>
          <a:xfrm>
            <a:off x="6132071" y="1585134"/>
            <a:ext cx="5537684" cy="384013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619" name="//gameloop가 100번실행될때마다 한번 실행하는 메소드이며 alien7이 생존중일때 미사일 담당…"/>
          <p:cNvSpPr txBox="1"/>
          <p:nvPr/>
        </p:nvSpPr>
        <p:spPr>
          <a:xfrm>
            <a:off x="6182553" y="1589896"/>
            <a:ext cx="5436720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100번실행될때마다 한번 실행하는 메소드이며 alien7이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(cnt % 100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(checkalien7alive())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AlienShotSprite2 enemyshot11 = new AlienShotSprite2(this, alienshotImage2,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alien7.getX(), alien7.getY()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sprites.add(enemyshot11);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AlienShotSprite3 enemyshot12 = new AlienShotSprite3(this, alienshotImage2,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alien7.getX(), alien7.getY()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sprites.add(enemyshot12);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AlienShotSprite4 enemyshot13 = new AlienShotSprite4(this, alienshotImage2,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alien7.getX(), alien7.getY()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sprites.add(enemyshot13);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620" name="TextBox 26"/>
          <p:cNvSpPr txBox="1"/>
          <p:nvPr/>
        </p:nvSpPr>
        <p:spPr>
          <a:xfrm>
            <a:off x="5093896" y="1018821"/>
            <a:ext cx="2004207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적이 생존중이면</a:t>
            </a:r>
          </a:p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적의 미사일 생성</a:t>
            </a:r>
          </a:p>
        </p:txBody>
      </p:sp>
      <p:pic>
        <p:nvPicPr>
          <p:cNvPr id="162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22" name="TextBox 2"/>
          <p:cNvSpPr txBox="1"/>
          <p:nvPr/>
        </p:nvSpPr>
        <p:spPr>
          <a:xfrm>
            <a:off x="321306" y="164259"/>
            <a:ext cx="54414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- 8. 적 미사일 생성</a:t>
            </a:r>
          </a:p>
        </p:txBody>
      </p:sp>
      <p:sp>
        <p:nvSpPr>
          <p:cNvPr id="1623" name="슬라이드 번호 개체 틀 5"/>
          <p:cNvSpPr txBox="1"/>
          <p:nvPr/>
        </p:nvSpPr>
        <p:spPr>
          <a:xfrm>
            <a:off x="11682832" y="6348785"/>
            <a:ext cx="3019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부제목 2"/>
          <p:cNvSpPr txBox="1"/>
          <p:nvPr/>
        </p:nvSpPr>
        <p:spPr>
          <a:xfrm>
            <a:off x="45720" y="928837"/>
            <a:ext cx="12100560" cy="45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점수 아이템과 Hp 아이템은 이미지를 받아들여 플레이어의 미사일이 적 개체와 충돌해 적 개체를 죽였을 때 랜덤 생성된다.</a:t>
            </a:r>
          </a:p>
        </p:txBody>
      </p:sp>
      <p:sp>
        <p:nvSpPr>
          <p:cNvPr id="1626" name="직사각형 8"/>
          <p:cNvSpPr/>
          <p:nvPr/>
        </p:nvSpPr>
        <p:spPr>
          <a:xfrm>
            <a:off x="342355" y="1421973"/>
            <a:ext cx="1828802" cy="1088379"/>
          </a:xfrm>
          <a:prstGeom prst="rect">
            <a:avLst/>
          </a:prstGeom>
          <a:solidFill>
            <a:srgbClr val="FFFFFF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627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55" y="1686326"/>
            <a:ext cx="476251" cy="52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8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93" y="1710138"/>
            <a:ext cx="476251" cy="47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직사각형"/>
          <p:cNvSpPr/>
          <p:nvPr/>
        </p:nvSpPr>
        <p:spPr>
          <a:xfrm>
            <a:off x="2452018" y="2818928"/>
            <a:ext cx="5423512" cy="92829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30" name="//이미지 파일 읽어서 BufferedImage 각 변수에 저장…"/>
          <p:cNvSpPr txBox="1"/>
          <p:nvPr/>
        </p:nvSpPr>
        <p:spPr>
          <a:xfrm>
            <a:off x="2502500" y="2823990"/>
            <a:ext cx="4383181" cy="80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//이미지 파일 읽어서 BufferedImage 각 변수에 저장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pointitem = ImageIO.read(new File("images/pointitem.png"));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hpitem = ImageIO.read(new File("images/hpitem.png"));</a:t>
            </a:r>
          </a:p>
        </p:txBody>
      </p:sp>
      <p:sp>
        <p:nvSpPr>
          <p:cNvPr id="1631" name="직사각형"/>
          <p:cNvSpPr/>
          <p:nvPr/>
        </p:nvSpPr>
        <p:spPr>
          <a:xfrm>
            <a:off x="2452018" y="1739184"/>
            <a:ext cx="5423512" cy="92829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32" name="//적 개체 죽일 시 드랍할 아이템 이미지 저장용 BufferedImage…"/>
          <p:cNvSpPr txBox="1"/>
          <p:nvPr/>
        </p:nvSpPr>
        <p:spPr>
          <a:xfrm>
            <a:off x="2502500" y="1743946"/>
            <a:ext cx="3544086" cy="80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죽일 시 드랍할 아이템 이미지 저장용 BufferedImage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pointitem;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private BufferedImage hpitem;	</a:t>
            </a:r>
          </a:p>
        </p:txBody>
      </p:sp>
      <p:sp>
        <p:nvSpPr>
          <p:cNvPr id="1633" name="직사각형"/>
          <p:cNvSpPr/>
          <p:nvPr/>
        </p:nvSpPr>
        <p:spPr>
          <a:xfrm>
            <a:off x="2452018" y="3899272"/>
            <a:ext cx="5423512" cy="176208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34" name="//AlienSprite의 hp가 0이면 점수를 10점 올리고 해당 AlienSprite 개체를 제거 후 랜덤 아이템 메소드 실행…"/>
          <p:cNvSpPr txBox="1"/>
          <p:nvPr/>
        </p:nvSpPr>
        <p:spPr>
          <a:xfrm>
            <a:off x="2502500" y="3904034"/>
            <a:ext cx="5617174" cy="163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0"/>
              <a:t>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</a:p>
        </p:txBody>
      </p:sp>
      <p:sp>
        <p:nvSpPr>
          <p:cNvPr id="1635" name="TextBox 35"/>
          <p:cNvSpPr txBox="1"/>
          <p:nvPr/>
        </p:nvSpPr>
        <p:spPr>
          <a:xfrm>
            <a:off x="2444071" y="1401082"/>
            <a:ext cx="113627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 생성</a:t>
            </a:r>
          </a:p>
        </p:txBody>
      </p:sp>
      <p:pic>
        <p:nvPicPr>
          <p:cNvPr id="1636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37" name="TextBox 2"/>
          <p:cNvSpPr txBox="1"/>
          <p:nvPr/>
        </p:nvSpPr>
        <p:spPr>
          <a:xfrm>
            <a:off x="321306" y="164259"/>
            <a:ext cx="578347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- 9. 점수, HP 아이템</a:t>
            </a:r>
          </a:p>
        </p:txBody>
      </p:sp>
      <p:sp>
        <p:nvSpPr>
          <p:cNvPr id="1638" name="슬라이드 번호 개체 틀 11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직사각형"/>
          <p:cNvSpPr/>
          <p:nvPr/>
        </p:nvSpPr>
        <p:spPr>
          <a:xfrm>
            <a:off x="2306831" y="1419221"/>
            <a:ext cx="7265587" cy="506819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41" name="//적 개체 사망시 랜덤숫자 생성 후 점수 상승 or Hp회복 개체 추가용 메소드…"/>
          <p:cNvSpPr txBox="1"/>
          <p:nvPr/>
        </p:nvSpPr>
        <p:spPr>
          <a:xfrm>
            <a:off x="2357313" y="1423984"/>
            <a:ext cx="7164622" cy="50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사망시 랜덤숫자 생성 후 점수 상승 or Hp회복 개체 추가용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randomdropitem()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//0~99까지의 정수 생성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Random ran = new Random();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int wow = ran.nextInt(100);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if(wow&gt;=0 &amp;&amp; wow &lt;= 20)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getitem1();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else if(wow&gt;=21 &amp;&amp; wow &lt;= 26)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getitem2();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//충돌 시 점수 상승 개체 추가용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getitem1()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PointShotSprite coinitem = new PointShotSprite(this, pointitem,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sprites.add(coinitem);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//충돌 시 Hp 상승 개체 추가용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getitem2()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HpShotSprite hpitemm = new HpShotSprite(this, hpitem,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sprites.add(hpitemm);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642" name="TextBox 30"/>
          <p:cNvSpPr txBox="1"/>
          <p:nvPr/>
        </p:nvSpPr>
        <p:spPr>
          <a:xfrm>
            <a:off x="8443882" y="1292868"/>
            <a:ext cx="113627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 생성</a:t>
            </a:r>
          </a:p>
        </p:txBody>
      </p:sp>
      <p:sp>
        <p:nvSpPr>
          <p:cNvPr id="1643" name="부제목 2"/>
          <p:cNvSpPr txBox="1"/>
          <p:nvPr/>
        </p:nvSpPr>
        <p:spPr>
          <a:xfrm>
            <a:off x="45720" y="928837"/>
            <a:ext cx="12100560" cy="45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/>
              <a:t>점수 아이템과 Hp 아이템은 이미지를 받아들여 플레이어의 미사일이 적 개체와 충돌해 적 개체를 죽였을 때 랜덤 생성된다.</a:t>
            </a:r>
          </a:p>
        </p:txBody>
      </p:sp>
      <p:sp>
        <p:nvSpPr>
          <p:cNvPr id="1644" name="직사각형 8"/>
          <p:cNvSpPr/>
          <p:nvPr/>
        </p:nvSpPr>
        <p:spPr>
          <a:xfrm>
            <a:off x="342355" y="1421973"/>
            <a:ext cx="1828802" cy="1088379"/>
          </a:xfrm>
          <a:prstGeom prst="rect">
            <a:avLst/>
          </a:prstGeom>
          <a:solidFill>
            <a:srgbClr val="FFFFFF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645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55" y="1686326"/>
            <a:ext cx="476251" cy="52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6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93" y="1710138"/>
            <a:ext cx="47625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7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TextBox 2"/>
          <p:cNvSpPr txBox="1"/>
          <p:nvPr/>
        </p:nvSpPr>
        <p:spPr>
          <a:xfrm>
            <a:off x="321306" y="164259"/>
            <a:ext cx="578347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- 9. 점수, HP 아이템</a:t>
            </a:r>
          </a:p>
        </p:txBody>
      </p:sp>
      <p:sp>
        <p:nvSpPr>
          <p:cNvPr id="1649" name="슬라이드 번호 개체 틀 11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부제목 2"/>
          <p:cNvSpPr txBox="1"/>
          <p:nvPr/>
        </p:nvSpPr>
        <p:spPr>
          <a:xfrm>
            <a:off x="45720" y="924828"/>
            <a:ext cx="121005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모든 개체는 Sprite 클래스를 상속받아 생성되는데 충돌 이벤트는 모두 다르다.</a:t>
            </a:r>
          </a:p>
        </p:txBody>
      </p:sp>
      <p:sp>
        <p:nvSpPr>
          <p:cNvPr id="1652" name="직사각형"/>
          <p:cNvSpPr/>
          <p:nvPr/>
        </p:nvSpPr>
        <p:spPr>
          <a:xfrm>
            <a:off x="781759" y="1385723"/>
            <a:ext cx="7267701" cy="427422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53" name="//충돌 여부 계산 후 충돌시 true 반환…"/>
          <p:cNvSpPr txBox="1"/>
          <p:nvPr/>
        </p:nvSpPr>
        <p:spPr>
          <a:xfrm>
            <a:off x="832242" y="1390486"/>
            <a:ext cx="7164622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//충돌 여부 계산 후 충돌시 true 반환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public boolean checkCollision(Sprite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Rectangle myRect = new Rectangle();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Rectangle otherRect = new Rectangle();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//나의 위치, 적의 위치에 이미지의 크기에 해당하는 사각형 영역 위치시킴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myRect.setBounds(x, y, getWidth(), getHeight());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otherRect.setBounds(other.getX(), other.getY(), other.getWidth(), other.getHeight());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//myRect와 otherRect가 교차하는지 확인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myRect.intersects(otherRect);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//충돌 이벤트 처리 메소드 오버라이딩용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654" name="TextBox 22"/>
          <p:cNvSpPr txBox="1"/>
          <p:nvPr/>
        </p:nvSpPr>
        <p:spPr>
          <a:xfrm>
            <a:off x="6911068" y="1381158"/>
            <a:ext cx="1136278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</a:t>
            </a:r>
          </a:p>
        </p:txBody>
      </p:sp>
      <p:pic>
        <p:nvPicPr>
          <p:cNvPr id="165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657" name="슬라이드 번호 개체 틀 6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부제목 2"/>
          <p:cNvSpPr txBox="1"/>
          <p:nvPr/>
        </p:nvSpPr>
        <p:spPr>
          <a:xfrm>
            <a:off x="45720" y="910775"/>
            <a:ext cx="12100560" cy="165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충돌 이벤트는 게임 진행 중 갱신이 될 때 마다 확인하며 조건이 해당된다면 충돌 이벤트가 실행된다.</a:t>
            </a:r>
          </a:p>
        </p:txBody>
      </p:sp>
      <p:sp>
        <p:nvSpPr>
          <p:cNvPr id="1660" name="직사각형"/>
          <p:cNvSpPr/>
          <p:nvPr/>
        </p:nvSpPr>
        <p:spPr>
          <a:xfrm>
            <a:off x="1574167" y="1299661"/>
            <a:ext cx="6614540" cy="535303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61" name="public void gameLoop() {…"/>
          <p:cNvSpPr txBox="1"/>
          <p:nvPr/>
        </p:nvSpPr>
        <p:spPr>
          <a:xfrm>
            <a:off x="1624650" y="1304424"/>
            <a:ext cx="6510850" cy="5217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gameLoop()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while (running)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//ArrayList의 모든 요소를 가져와 Sprite타입(슈퍼클래스)로 변환 후 이동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i = 0; i &lt; sprites.size(); 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 sprite = (Sprite) sprites.get(i);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//s번째 인덱스의 스프라이트를 가져오고 s+1번째 인덱스부터의 스프라이트를 가져옴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//각 개체들에 설정해둔 충돌 이벤트 체크용 for문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p = 0; p &lt; sprites.size(); p++)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s = p + 1; s &lt; sprites.size(); s++)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 me = (Sprite) sprites.get(p);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 other = (Sprite) sprites.get(s);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(me.checkCollision(other))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me.handleCollision(other);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other.handleCollision(me);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 ….. }</a:t>
            </a:r>
          </a:p>
        </p:txBody>
      </p:sp>
      <p:sp>
        <p:nvSpPr>
          <p:cNvPr id="1662" name="TextBox 26"/>
          <p:cNvSpPr txBox="1"/>
          <p:nvPr/>
        </p:nvSpPr>
        <p:spPr>
          <a:xfrm>
            <a:off x="7007620" y="1286696"/>
            <a:ext cx="117836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</a:t>
            </a:r>
          </a:p>
        </p:txBody>
      </p:sp>
      <p:pic>
        <p:nvPicPr>
          <p:cNvPr id="16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64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665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부제목 2"/>
          <p:cNvSpPr txBox="1"/>
          <p:nvPr/>
        </p:nvSpPr>
        <p:spPr>
          <a:xfrm>
            <a:off x="45720" y="959546"/>
            <a:ext cx="12100560" cy="479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9-1) 플레이어 미사일과 적 개체의 충돌 시 이벤트</a:t>
            </a:r>
          </a:p>
        </p:txBody>
      </p:sp>
      <p:sp>
        <p:nvSpPr>
          <p:cNvPr id="1668" name="직사각형"/>
          <p:cNvSpPr/>
          <p:nvPr/>
        </p:nvSpPr>
        <p:spPr>
          <a:xfrm>
            <a:off x="176780" y="1304922"/>
            <a:ext cx="5827810" cy="50702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669" name="@Override…"/>
          <p:cNvSpPr txBox="1"/>
          <p:nvPr/>
        </p:nvSpPr>
        <p:spPr>
          <a:xfrm>
            <a:off x="227262" y="1309684"/>
            <a:ext cx="5743472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handleCollision</a:t>
            </a:r>
            <a:r>
              <a:rPr dirty="0"/>
              <a:t>(Sprite other) {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other객체가</a:t>
            </a:r>
            <a:r>
              <a:rPr dirty="0"/>
              <a:t> </a:t>
            </a:r>
            <a:r>
              <a:rPr dirty="0" err="1"/>
              <a:t>AlienSprite타입으로</a:t>
            </a:r>
            <a:r>
              <a:rPr dirty="0"/>
              <a:t> </a:t>
            </a:r>
            <a:r>
              <a:rPr dirty="0" err="1"/>
              <a:t>형변환</a:t>
            </a:r>
            <a:r>
              <a:rPr dirty="0"/>
              <a:t> </a:t>
            </a:r>
            <a:r>
              <a:rPr dirty="0" err="1"/>
              <a:t>가능한지</a:t>
            </a:r>
            <a:r>
              <a:rPr dirty="0"/>
              <a:t> (</a:t>
            </a:r>
            <a:r>
              <a:rPr dirty="0" err="1"/>
              <a:t>총알이</a:t>
            </a:r>
            <a:r>
              <a:rPr dirty="0"/>
              <a:t> </a:t>
            </a:r>
            <a:r>
              <a:rPr dirty="0" err="1"/>
              <a:t>적과</a:t>
            </a:r>
            <a:r>
              <a:rPr dirty="0"/>
              <a:t> </a:t>
            </a:r>
            <a:r>
              <a:rPr dirty="0" err="1"/>
              <a:t>닿았는지</a:t>
            </a:r>
            <a:r>
              <a:rPr dirty="0"/>
              <a:t>) </a:t>
            </a:r>
            <a:r>
              <a:rPr dirty="0" err="1"/>
              <a:t>확인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플레이어의</a:t>
            </a:r>
            <a:r>
              <a:rPr dirty="0"/>
              <a:t> </a:t>
            </a:r>
            <a:r>
              <a:rPr dirty="0" err="1"/>
              <a:t>미사일이</a:t>
            </a:r>
            <a:r>
              <a:rPr dirty="0"/>
              <a:t> </a:t>
            </a:r>
            <a:r>
              <a:rPr dirty="0" err="1"/>
              <a:t>AlienSprite와</a:t>
            </a:r>
            <a:r>
              <a:rPr dirty="0"/>
              <a:t> </a:t>
            </a:r>
            <a:r>
              <a:rPr dirty="0" err="1"/>
              <a:t>닿았을때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 (other </a:t>
            </a:r>
            <a:r>
              <a:rPr dirty="0" err="1"/>
              <a:t>instanceof</a:t>
            </a:r>
            <a:r>
              <a:rPr dirty="0"/>
              <a:t> </a:t>
            </a:r>
            <a:r>
              <a:rPr dirty="0" err="1"/>
              <a:t>AlienSprite</a:t>
            </a:r>
            <a:r>
              <a:rPr dirty="0"/>
              <a:t>) {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AlienSprite의</a:t>
            </a:r>
            <a:r>
              <a:rPr dirty="0"/>
              <a:t> </a:t>
            </a:r>
            <a:r>
              <a:rPr dirty="0" err="1"/>
              <a:t>hp를</a:t>
            </a:r>
            <a:r>
              <a:rPr dirty="0"/>
              <a:t> 50 </a:t>
            </a:r>
            <a:r>
              <a:rPr dirty="0" err="1"/>
              <a:t>감소시키고</a:t>
            </a:r>
            <a:r>
              <a:rPr dirty="0"/>
              <a:t> </a:t>
            </a:r>
            <a:r>
              <a:rPr dirty="0" err="1"/>
              <a:t>피격음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, </a:t>
            </a:r>
            <a:r>
              <a:rPr dirty="0" err="1"/>
              <a:t>미사일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 후 hp -50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 (</a:t>
            </a:r>
            <a:r>
              <a:rPr dirty="0" err="1"/>
              <a:t>other.hp</a:t>
            </a:r>
            <a:r>
              <a:rPr dirty="0"/>
              <a:t> &gt;= 50)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game.hitMusic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game.removeSprite</a:t>
            </a:r>
            <a:r>
              <a:rPr dirty="0"/>
              <a:t>(this);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other.hp</a:t>
            </a:r>
            <a:r>
              <a:rPr dirty="0"/>
              <a:t> -= 50;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AlienSprite의</a:t>
            </a:r>
            <a:r>
              <a:rPr dirty="0"/>
              <a:t> </a:t>
            </a:r>
            <a:r>
              <a:rPr dirty="0" err="1"/>
              <a:t>hp가</a:t>
            </a:r>
            <a:r>
              <a:rPr dirty="0"/>
              <a:t> 0이면 </a:t>
            </a:r>
            <a:r>
              <a:rPr dirty="0" err="1"/>
              <a:t>점수를</a:t>
            </a:r>
            <a:r>
              <a:rPr dirty="0"/>
              <a:t> 10점 </a:t>
            </a:r>
            <a:r>
              <a:rPr dirty="0" err="1"/>
              <a:t>올리고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AlienSprite</a:t>
            </a:r>
            <a:r>
              <a:rPr dirty="0"/>
              <a:t> </a:t>
            </a:r>
            <a:r>
              <a:rPr dirty="0" err="1"/>
              <a:t>개체를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 후 </a:t>
            </a:r>
            <a:r>
              <a:rPr dirty="0" err="1"/>
              <a:t>랜덤</a:t>
            </a:r>
            <a:r>
              <a:rPr dirty="0"/>
              <a:t> </a:t>
            </a:r>
            <a:r>
              <a:rPr dirty="0" err="1"/>
              <a:t>아이템</a:t>
            </a:r>
            <a:r>
              <a:rPr dirty="0"/>
              <a:t> </a:t>
            </a:r>
            <a:r>
              <a:rPr dirty="0" err="1"/>
              <a:t>메소드</a:t>
            </a:r>
            <a:r>
              <a:rPr dirty="0"/>
              <a:t> </a:t>
            </a:r>
            <a:r>
              <a:rPr dirty="0" err="1"/>
              <a:t>실행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 (</a:t>
            </a:r>
            <a:r>
              <a:rPr dirty="0" err="1"/>
              <a:t>other.hp</a:t>
            </a:r>
            <a:r>
              <a:rPr dirty="0"/>
              <a:t> == 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score += 10;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game.removeSprite</a:t>
            </a:r>
            <a:r>
              <a:rPr dirty="0"/>
              <a:t>(other);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game.randomdropitem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</a:p>
        </p:txBody>
      </p:sp>
      <p:sp>
        <p:nvSpPr>
          <p:cNvPr id="1670" name="TextBox 23"/>
          <p:cNvSpPr txBox="1"/>
          <p:nvPr/>
        </p:nvSpPr>
        <p:spPr>
          <a:xfrm>
            <a:off x="4979616" y="1302627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이벤트1</a:t>
            </a:r>
          </a:p>
        </p:txBody>
      </p:sp>
      <p:sp>
        <p:nvSpPr>
          <p:cNvPr id="1671" name="직사각형"/>
          <p:cNvSpPr/>
          <p:nvPr/>
        </p:nvSpPr>
        <p:spPr>
          <a:xfrm>
            <a:off x="6170784" y="1304922"/>
            <a:ext cx="5844436" cy="5070289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672" name="//플레이어의 미사일이 AlienSprite2와 닿았을때…"/>
          <p:cNvSpPr txBox="1"/>
          <p:nvPr/>
        </p:nvSpPr>
        <p:spPr>
          <a:xfrm>
            <a:off x="6221266" y="1309684"/>
            <a:ext cx="5743472" cy="466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AlienSprite2와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AlienSprite2)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라운드1의 적 개체중 2,3,4가 죽으면 라운드 2의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73" name="TextBox 26"/>
          <p:cNvSpPr txBox="1"/>
          <p:nvPr/>
        </p:nvSpPr>
        <p:spPr>
          <a:xfrm>
            <a:off x="10973620" y="1302627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이벤트2</a:t>
            </a:r>
          </a:p>
        </p:txBody>
      </p:sp>
      <p:pic>
        <p:nvPicPr>
          <p:cNvPr id="167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67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부제목 2"/>
          <p:cNvSpPr txBox="1"/>
          <p:nvPr/>
        </p:nvSpPr>
        <p:spPr>
          <a:xfrm>
            <a:off x="45720" y="931584"/>
            <a:ext cx="12100560" cy="59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9-1) 플레이어 미사일과 적 개체의 충돌 시 이벤트</a:t>
            </a:r>
          </a:p>
        </p:txBody>
      </p:sp>
      <p:sp>
        <p:nvSpPr>
          <p:cNvPr id="1679" name="직사각형"/>
          <p:cNvSpPr/>
          <p:nvPr/>
        </p:nvSpPr>
        <p:spPr>
          <a:xfrm>
            <a:off x="176780" y="1268909"/>
            <a:ext cx="5844436" cy="478031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80" name="//플레이어의 미사일이 AlienSprite3와 닿았을때…"/>
          <p:cNvSpPr txBox="1"/>
          <p:nvPr/>
        </p:nvSpPr>
        <p:spPr>
          <a:xfrm>
            <a:off x="227262" y="1273671"/>
            <a:ext cx="5743472" cy="466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AlienSprite3와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AlienSprite3)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150점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라운드1의 적 개체중 2,3,4가 죽으면 라운드 2의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150;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81" name="TextBox 23"/>
          <p:cNvSpPr txBox="1"/>
          <p:nvPr/>
        </p:nvSpPr>
        <p:spPr>
          <a:xfrm>
            <a:off x="4979616" y="1266614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이벤트3</a:t>
            </a:r>
          </a:p>
        </p:txBody>
      </p:sp>
      <p:sp>
        <p:nvSpPr>
          <p:cNvPr id="1682" name="직사각형"/>
          <p:cNvSpPr/>
          <p:nvPr/>
        </p:nvSpPr>
        <p:spPr>
          <a:xfrm>
            <a:off x="6170783" y="1268909"/>
            <a:ext cx="5570664" cy="478031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83" name="//플레이어의 미사일이 AlienSprite4와 닿았을때…"/>
          <p:cNvSpPr txBox="1"/>
          <p:nvPr/>
        </p:nvSpPr>
        <p:spPr>
          <a:xfrm>
            <a:off x="6221266" y="1273671"/>
            <a:ext cx="5335512" cy="466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AlienSprite4와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AlienSprite4) {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200점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라운드2의 적 개체가 죽으면 라운드 3의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200;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84" name="TextBox 26"/>
          <p:cNvSpPr txBox="1"/>
          <p:nvPr/>
        </p:nvSpPr>
        <p:spPr>
          <a:xfrm>
            <a:off x="10707446" y="1264146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이벤트4</a:t>
            </a:r>
          </a:p>
        </p:txBody>
      </p:sp>
      <p:pic>
        <p:nvPicPr>
          <p:cNvPr id="168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86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687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부제목 2"/>
          <p:cNvSpPr txBox="1"/>
          <p:nvPr/>
        </p:nvSpPr>
        <p:spPr>
          <a:xfrm>
            <a:off x="45720" y="934822"/>
            <a:ext cx="12100560" cy="57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9-1) 플레이어 미사일과 적 개체의 충돌 시 이벤트</a:t>
            </a:r>
          </a:p>
        </p:txBody>
      </p:sp>
      <p:sp>
        <p:nvSpPr>
          <p:cNvPr id="1690" name="직사각형"/>
          <p:cNvSpPr/>
          <p:nvPr/>
        </p:nvSpPr>
        <p:spPr>
          <a:xfrm>
            <a:off x="263587" y="1268909"/>
            <a:ext cx="5733947" cy="4320182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91" name="//플레이어의 미사일이 AlienSprite5와 닿았을때…"/>
          <p:cNvSpPr txBox="1"/>
          <p:nvPr/>
        </p:nvSpPr>
        <p:spPr>
          <a:xfrm>
            <a:off x="314070" y="1273671"/>
            <a:ext cx="574347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AlienSprite5와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AlienSprite5)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250점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250;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92" name="TextBox 23"/>
          <p:cNvSpPr txBox="1"/>
          <p:nvPr/>
        </p:nvSpPr>
        <p:spPr>
          <a:xfrm>
            <a:off x="4958210" y="1266614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이벤트5</a:t>
            </a:r>
          </a:p>
        </p:txBody>
      </p:sp>
      <p:sp>
        <p:nvSpPr>
          <p:cNvPr id="1693" name="직사각형"/>
          <p:cNvSpPr/>
          <p:nvPr/>
        </p:nvSpPr>
        <p:spPr>
          <a:xfrm>
            <a:off x="6101283" y="1280932"/>
            <a:ext cx="5499461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94" name="//플레이어의 미사일이 AlienSprite6와 닿았을때…"/>
          <p:cNvSpPr txBox="1"/>
          <p:nvPr/>
        </p:nvSpPr>
        <p:spPr>
          <a:xfrm>
            <a:off x="6151766" y="1285695"/>
            <a:ext cx="5743471" cy="494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AlienSprite6와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AlienSprite6)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200점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라운드2의 적 개체가 죽으면 라운드 3의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200;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695" name="TextBox 26"/>
          <p:cNvSpPr txBox="1"/>
          <p:nvPr/>
        </p:nvSpPr>
        <p:spPr>
          <a:xfrm>
            <a:off x="10566781" y="1279314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이벤트6</a:t>
            </a:r>
          </a:p>
        </p:txBody>
      </p:sp>
      <p:pic>
        <p:nvPicPr>
          <p:cNvPr id="1696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97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6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직사각형"/>
          <p:cNvSpPr/>
          <p:nvPr/>
        </p:nvSpPr>
        <p:spPr>
          <a:xfrm>
            <a:off x="3140616" y="1157759"/>
            <a:ext cx="6177866" cy="561461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59" name="//게임의 진행을 계속 업데이트하며 표시 해줄 메소드…"/>
          <p:cNvSpPr txBox="1"/>
          <p:nvPr/>
        </p:nvSpPr>
        <p:spPr>
          <a:xfrm>
            <a:off x="3329653" y="1209802"/>
            <a:ext cx="5799792" cy="551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//게임의 진행을 계속 업데이트하며 표시 해줄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gameLoop()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while (running)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//ArrayList의 모든 요소를 가져와 Sprite타입(슈퍼클래스)로 변환 후 이동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i = 0; i &lt; sprites.size(); 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 sprite = (Sprite) sprites.get(i);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sprite.move();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//s번째 인덱스의 스프라이트를 가져오고 s+1번째 인덱스부터의 스프라이트를 가져옴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//각 개체들에 설정해둔 충돌 이벤트 체크용 for문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p = 0; p &lt; sprites.size(); p++)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for (int s = p + 1; s &lt; sprites.size(); s++)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Sprite me = (Sprite) sprites.get(p);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Sprite other = (Sprite) sprites.get(s);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if (me.checkCollision(other))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me.handleCollision(other);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other.handleCollision(me);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//컴포넌트를 다시 그려줄 메서드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</a:t>
            </a:r>
            <a:r>
              <a:rPr b="1"/>
              <a:t>repaint();</a:t>
            </a:r>
            <a:r>
              <a:t>	</a:t>
            </a:r>
            <a:r>
              <a:rPr b="1"/>
              <a:t>..…</a:t>
            </a:r>
            <a:r>
              <a:t>	}</a:t>
            </a:r>
          </a:p>
        </p:txBody>
      </p:sp>
      <p:sp>
        <p:nvSpPr>
          <p:cNvPr id="1160" name="TextBox 22"/>
          <p:cNvSpPr txBox="1"/>
          <p:nvPr/>
        </p:nvSpPr>
        <p:spPr>
          <a:xfrm>
            <a:off x="7796831" y="1046765"/>
            <a:ext cx="1806258" cy="5740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배열에 저장된 개체들을 갱신하며 그려줌</a:t>
            </a:r>
          </a:p>
        </p:txBody>
      </p:sp>
      <p:pic>
        <p:nvPicPr>
          <p:cNvPr id="116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TextBox 2"/>
          <p:cNvSpPr txBox="1"/>
          <p:nvPr/>
        </p:nvSpPr>
        <p:spPr>
          <a:xfrm>
            <a:off x="321306" y="164259"/>
            <a:ext cx="45408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- 1. 게임 화면</a:t>
            </a:r>
          </a:p>
        </p:txBody>
      </p:sp>
      <p:sp>
        <p:nvSpPr>
          <p:cNvPr id="1163" name="3. 배열에 저장된 개체들을 repaint"/>
          <p:cNvSpPr txBox="1"/>
          <p:nvPr/>
        </p:nvSpPr>
        <p:spPr>
          <a:xfrm>
            <a:off x="114457" y="943414"/>
            <a:ext cx="55905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배열에 저장된 개체들을 repaint				</a:t>
            </a:r>
          </a:p>
        </p:txBody>
      </p:sp>
      <p:sp>
        <p:nvSpPr>
          <p:cNvPr id="116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부제목 2"/>
          <p:cNvSpPr txBox="1"/>
          <p:nvPr/>
        </p:nvSpPr>
        <p:spPr>
          <a:xfrm>
            <a:off x="45719" y="909422"/>
            <a:ext cx="1210056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9-2) 플레이어 필살기와 적 개체의 충돌 시 이벤트</a:t>
            </a:r>
          </a:p>
        </p:txBody>
      </p:sp>
      <p:sp>
        <p:nvSpPr>
          <p:cNvPr id="1701" name="직사각형"/>
          <p:cNvSpPr/>
          <p:nvPr/>
        </p:nvSpPr>
        <p:spPr>
          <a:xfrm>
            <a:off x="176778" y="1427320"/>
            <a:ext cx="5847258" cy="504225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02" name="@Override…"/>
          <p:cNvSpPr txBox="1"/>
          <p:nvPr/>
        </p:nvSpPr>
        <p:spPr>
          <a:xfrm>
            <a:off x="227260" y="1432082"/>
            <a:ext cx="5743476" cy="4941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//other객체가 AlienSprite타입으로 형변환 가능한지 (총알이 적과 닿았는지) 확인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AlienSprite) {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500 감소시키고 피격음 출력, 미사일 제거 후 hp -500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ShotSprite.score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03" name="TextBox 23"/>
          <p:cNvSpPr txBox="1"/>
          <p:nvPr/>
        </p:nvSpPr>
        <p:spPr>
          <a:xfrm>
            <a:off x="4979615" y="1298025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이벤트1</a:t>
            </a:r>
          </a:p>
        </p:txBody>
      </p:sp>
      <p:sp>
        <p:nvSpPr>
          <p:cNvPr id="1704" name="직사각형"/>
          <p:cNvSpPr/>
          <p:nvPr/>
        </p:nvSpPr>
        <p:spPr>
          <a:xfrm>
            <a:off x="6170782" y="1427320"/>
            <a:ext cx="5844440" cy="4780313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05" name="//플레이어의 미사일이 AlienSprite2와 닿았을때…"/>
          <p:cNvSpPr txBox="1"/>
          <p:nvPr/>
        </p:nvSpPr>
        <p:spPr>
          <a:xfrm>
            <a:off x="6221264" y="1432081"/>
            <a:ext cx="5743476" cy="4665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AlienSprite2와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AlienSprite2)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500 감소시키고 피격음 출력, 미사일 제거 후 hp -500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라운드1의 적 개체중 2,3,4가 죽으면 라운드 2의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ShotSprite.score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06" name="TextBox 26"/>
          <p:cNvSpPr txBox="1"/>
          <p:nvPr/>
        </p:nvSpPr>
        <p:spPr>
          <a:xfrm>
            <a:off x="10973619" y="1298025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이벤트2</a:t>
            </a:r>
          </a:p>
        </p:txBody>
      </p:sp>
      <p:pic>
        <p:nvPicPr>
          <p:cNvPr id="170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08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70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부제목 2"/>
          <p:cNvSpPr txBox="1"/>
          <p:nvPr/>
        </p:nvSpPr>
        <p:spPr>
          <a:xfrm>
            <a:off x="45719" y="922799"/>
            <a:ext cx="1210056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9-2) 플레이어 필살기와 적 개체의 충돌 시 이벤트</a:t>
            </a:r>
          </a:p>
        </p:txBody>
      </p:sp>
      <p:sp>
        <p:nvSpPr>
          <p:cNvPr id="1712" name="직사각형"/>
          <p:cNvSpPr/>
          <p:nvPr/>
        </p:nvSpPr>
        <p:spPr>
          <a:xfrm>
            <a:off x="176778" y="1407874"/>
            <a:ext cx="5844439" cy="478031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713" name="//플레이어의 미사일이 AlienSprite3와 닿았을때…"/>
          <p:cNvSpPr txBox="1"/>
          <p:nvPr/>
        </p:nvSpPr>
        <p:spPr>
          <a:xfrm>
            <a:off x="227260" y="1412636"/>
            <a:ext cx="5743475" cy="467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AlienSprite3와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AlienSprite3)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500 감소시키고 피격음 출력, 미사일 제거 후 hp -500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150점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라운드1의 적 개체중 2,3,4가 죽으면 라운드 2의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ShotSprite.score += 150;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14" name="TextBox 23"/>
          <p:cNvSpPr txBox="1"/>
          <p:nvPr/>
        </p:nvSpPr>
        <p:spPr>
          <a:xfrm>
            <a:off x="4979615" y="1265880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이벤트3</a:t>
            </a:r>
          </a:p>
        </p:txBody>
      </p:sp>
      <p:sp>
        <p:nvSpPr>
          <p:cNvPr id="1715" name="직사각형"/>
          <p:cNvSpPr/>
          <p:nvPr/>
        </p:nvSpPr>
        <p:spPr>
          <a:xfrm>
            <a:off x="6170783" y="1407874"/>
            <a:ext cx="5844439" cy="478031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716" name="//플레이어의 미사일이 AlienSprite4와 닿았을때…"/>
          <p:cNvSpPr txBox="1"/>
          <p:nvPr/>
        </p:nvSpPr>
        <p:spPr>
          <a:xfrm>
            <a:off x="6221265" y="1412636"/>
            <a:ext cx="5743475" cy="467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AlienSprite4와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AlienSprite4) {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500 감소시키고 피격음 출력, 미사일 제거 후 hp -500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500;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200점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라운드2의 적 개체가 죽으면 라운드 3의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ShotSprite.score += 200;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17" name="TextBox 26"/>
          <p:cNvSpPr txBox="1"/>
          <p:nvPr/>
        </p:nvSpPr>
        <p:spPr>
          <a:xfrm>
            <a:off x="10986995" y="1278580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이벤트4</a:t>
            </a:r>
          </a:p>
        </p:txBody>
      </p:sp>
      <p:pic>
        <p:nvPicPr>
          <p:cNvPr id="171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19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720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부제목 2"/>
          <p:cNvSpPr txBox="1"/>
          <p:nvPr/>
        </p:nvSpPr>
        <p:spPr>
          <a:xfrm>
            <a:off x="45718" y="946846"/>
            <a:ext cx="12100563" cy="45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9-2) 플레이어 필살기와 적 개체의 충돌 시 이벤트</a:t>
            </a:r>
          </a:p>
        </p:txBody>
      </p:sp>
      <p:sp>
        <p:nvSpPr>
          <p:cNvPr id="1723" name="직사각형"/>
          <p:cNvSpPr/>
          <p:nvPr/>
        </p:nvSpPr>
        <p:spPr>
          <a:xfrm>
            <a:off x="176778" y="1411432"/>
            <a:ext cx="5844440" cy="478031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1724" name="//플레이어의 미사일이 AlienSprite5와 닿았을때…"/>
          <p:cNvSpPr txBox="1"/>
          <p:nvPr/>
        </p:nvSpPr>
        <p:spPr>
          <a:xfrm>
            <a:off x="227260" y="1416194"/>
            <a:ext cx="5743476" cy="3796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n-lt"/>
                <a:ea typeface="+mn-ea"/>
                <a:cs typeface="+mn-cs"/>
                <a:sym typeface="Helvetica"/>
              </a:defRPr>
            </a:pPr>
            <a:r>
              <a:t>//플레이어의 미사일이 AlienSprite5와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else if (other instanceof AlienSprite5) {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n-lt"/>
                <a:ea typeface="+mn-ea"/>
                <a:cs typeface="+mn-cs"/>
                <a:sym typeface="Helvetica"/>
              </a:defRPr>
            </a:pPr>
            <a:r>
              <a:t>//AlienSprite의 </a:t>
            </a:r>
            <a:r>
              <a:rPr u="sng"/>
              <a:t>hp를 500 감소시키고 피격음 출력, 미사일 제거 후 hp -500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other.hp -= 500;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+mn-lt"/>
                <a:ea typeface="+mn-ea"/>
                <a:cs typeface="+mn-cs"/>
                <a:sym typeface="Helvetica"/>
              </a:defRPr>
            </a:pPr>
            <a:r>
              <a:t>//AlienSprite의 </a:t>
            </a:r>
            <a:r>
              <a:rPr u="sng"/>
              <a:t>hp가 0이면 점수를 250점 올리고 해당 AlienSprite 개체를 제거 후 랜덤 아이템 메소드 실행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i="1">
                <a:latin typeface="+mn-lt"/>
                <a:ea typeface="+mn-ea"/>
                <a:cs typeface="+mn-cs"/>
                <a:sym typeface="Helvetica"/>
              </a:defRPr>
            </a:pPr>
            <a:r>
              <a:t>		score += 250;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	}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	}</a:t>
            </a:r>
            <a:endParaRPr sz="2400">
              <a:solidFill>
                <a:srgbClr val="404040"/>
              </a:solidFill>
              <a:latin typeface="+mj-lt"/>
              <a:ea typeface="+mj-ea"/>
              <a:cs typeface="+mj-cs"/>
              <a:sym typeface="맑은 고딕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n-lt"/>
                <a:ea typeface="+mn-ea"/>
                <a:cs typeface="+mn-cs"/>
                <a:sym typeface="Helvetica"/>
              </a:defRPr>
            </a:pPr>
            <a:r>
              <a:t>}</a:t>
            </a:r>
          </a:p>
        </p:txBody>
      </p:sp>
      <p:sp>
        <p:nvSpPr>
          <p:cNvPr id="1725" name="TextBox 23"/>
          <p:cNvSpPr txBox="1"/>
          <p:nvPr/>
        </p:nvSpPr>
        <p:spPr>
          <a:xfrm>
            <a:off x="4979615" y="1244038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이벤트5</a:t>
            </a:r>
          </a:p>
        </p:txBody>
      </p:sp>
      <p:sp>
        <p:nvSpPr>
          <p:cNvPr id="1726" name="직사각형"/>
          <p:cNvSpPr/>
          <p:nvPr/>
        </p:nvSpPr>
        <p:spPr>
          <a:xfrm>
            <a:off x="6170782" y="1411432"/>
            <a:ext cx="5844440" cy="4780314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27" name="//플레이어의 미사일이 AlienSprite6와 닿았을때…"/>
          <p:cNvSpPr txBox="1"/>
          <p:nvPr/>
        </p:nvSpPr>
        <p:spPr>
          <a:xfrm>
            <a:off x="6221264" y="1416194"/>
            <a:ext cx="5743476" cy="474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AlienSprite6와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else if (other instanceof AlienSprite6)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hp를 500 감소시키고 피격음 출력, 미사일 제거 후 hp -500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</a:t>
            </a:r>
            <a:r>
              <a:rPr u="sng"/>
              <a:t>hp가 0이면 점수를 200점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//nextround1() 메소드 실행으로 라운드2의 적 개체가 죽으면 라운드 3의 몬스터 추가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&lt;=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200;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game.nextround2();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28" name="TextBox 26"/>
          <p:cNvSpPr txBox="1"/>
          <p:nvPr/>
        </p:nvSpPr>
        <p:spPr>
          <a:xfrm>
            <a:off x="10973619" y="1244038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이벤트6</a:t>
            </a:r>
          </a:p>
        </p:txBody>
      </p:sp>
      <p:pic>
        <p:nvPicPr>
          <p:cNvPr id="172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30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731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부제목 2"/>
          <p:cNvSpPr txBox="1"/>
          <p:nvPr/>
        </p:nvSpPr>
        <p:spPr>
          <a:xfrm>
            <a:off x="45719" y="923475"/>
            <a:ext cx="12100561" cy="131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9-2) 적 미사일과 플레이어 개체의 충돌 이벤트</a:t>
            </a:r>
          </a:p>
        </p:txBody>
      </p:sp>
      <p:sp>
        <p:nvSpPr>
          <p:cNvPr id="1734" name="직사각형"/>
          <p:cNvSpPr/>
          <p:nvPr/>
        </p:nvSpPr>
        <p:spPr>
          <a:xfrm>
            <a:off x="251564" y="1395079"/>
            <a:ext cx="5844436" cy="49510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35" name="@Override…"/>
          <p:cNvSpPr txBox="1"/>
          <p:nvPr/>
        </p:nvSpPr>
        <p:spPr>
          <a:xfrm>
            <a:off x="302046" y="1399842"/>
            <a:ext cx="5743471" cy="4768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handleCollision</a:t>
            </a:r>
            <a:r>
              <a:rPr dirty="0"/>
              <a:t>(Sprite other)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총알이</a:t>
            </a:r>
            <a:r>
              <a:rPr dirty="0"/>
              <a:t> </a:t>
            </a:r>
            <a:r>
              <a:rPr dirty="0" err="1"/>
              <a:t>플레이어와</a:t>
            </a:r>
            <a:r>
              <a:rPr dirty="0"/>
              <a:t> </a:t>
            </a:r>
            <a:r>
              <a:rPr dirty="0" err="1"/>
              <a:t>닿았는지</a:t>
            </a:r>
            <a:r>
              <a:rPr dirty="0"/>
              <a:t> </a:t>
            </a:r>
            <a:r>
              <a:rPr dirty="0" err="1"/>
              <a:t>확인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if (other </a:t>
            </a:r>
            <a:r>
              <a:rPr dirty="0" err="1"/>
              <a:t>instanceof</a:t>
            </a:r>
            <a:r>
              <a:rPr dirty="0"/>
              <a:t> </a:t>
            </a:r>
            <a:r>
              <a:rPr dirty="0" err="1"/>
              <a:t>StarShipSprite</a:t>
            </a:r>
            <a:r>
              <a:rPr dirty="0"/>
              <a:t>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개체의</a:t>
            </a:r>
            <a:r>
              <a:rPr dirty="0"/>
              <a:t> </a:t>
            </a:r>
            <a:r>
              <a:rPr dirty="0" err="1"/>
              <a:t>hp가</a:t>
            </a:r>
            <a:r>
              <a:rPr dirty="0"/>
              <a:t> 50 </a:t>
            </a:r>
            <a:r>
              <a:rPr dirty="0" err="1"/>
              <a:t>이상이면</a:t>
            </a:r>
            <a:r>
              <a:rPr dirty="0"/>
              <a:t> </a:t>
            </a:r>
            <a:r>
              <a:rPr dirty="0" err="1"/>
              <a:t>피격음</a:t>
            </a:r>
            <a:r>
              <a:rPr dirty="0"/>
              <a:t> </a:t>
            </a:r>
            <a:r>
              <a:rPr dirty="0" err="1"/>
              <a:t>출력하고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AlienSprite1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 후 </a:t>
            </a:r>
            <a:r>
              <a:rPr dirty="0" err="1"/>
              <a:t>플레이어의</a:t>
            </a:r>
            <a:r>
              <a:rPr dirty="0"/>
              <a:t> hp -50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 (</a:t>
            </a:r>
            <a:r>
              <a:rPr dirty="0" err="1"/>
              <a:t>other.hp</a:t>
            </a:r>
            <a:r>
              <a:rPr dirty="0"/>
              <a:t> &gt;= 50)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game.hitMusic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game.removeSprite</a:t>
            </a:r>
            <a:r>
              <a:rPr dirty="0"/>
              <a:t>(this);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other.hp</a:t>
            </a:r>
            <a:r>
              <a:rPr dirty="0"/>
              <a:t> -= 50;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//</a:t>
            </a:r>
            <a:r>
              <a:rPr lang="ko-KR" altLang="en-US" dirty="0"/>
              <a:t>플레이어의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 err="1"/>
              <a:t>loseMusic</a:t>
            </a:r>
            <a:r>
              <a:rPr lang="ko-KR" altLang="en-US" dirty="0"/>
              <a:t> 출력 후 플레이어 </a:t>
            </a:r>
            <a:r>
              <a:rPr lang="ko-KR" altLang="en-US" b="1" dirty="0"/>
              <a:t>개체 제거 후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1" dirty="0"/>
              <a:t>//</a:t>
            </a:r>
            <a:r>
              <a:rPr lang="ko-KR" altLang="en-US" dirty="0"/>
              <a:t>플레이어 부활 관련 </a:t>
            </a:r>
            <a:r>
              <a:rPr lang="ko-KR" altLang="en-US" dirty="0" err="1"/>
              <a:t>알림창</a:t>
            </a:r>
            <a:r>
              <a:rPr lang="ko-KR" altLang="en-US" dirty="0"/>
              <a:t> 출력 메소드 실행</a:t>
            </a:r>
            <a:endParaRPr lang="ko-KR" altLang="en-US"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</a:t>
            </a:r>
            <a:r>
              <a:rPr lang="en-US" altLang="ko-KR" dirty="0"/>
              <a:t>if (</a:t>
            </a:r>
            <a:r>
              <a:rPr lang="en-US" altLang="ko-KR" dirty="0" err="1"/>
              <a:t>other.hp</a:t>
            </a:r>
            <a:r>
              <a:rPr lang="ko-KR" altLang="en-US" dirty="0"/>
              <a:t> </a:t>
            </a:r>
            <a:r>
              <a:rPr lang="en-US" altLang="ko-KR" dirty="0"/>
              <a:t>== 0) {</a:t>
            </a:r>
            <a:endParaRPr lang="ko-KR" altLang="en-US"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	</a:t>
            </a:r>
            <a:r>
              <a:rPr lang="en-US" altLang="ko-KR" dirty="0" err="1"/>
              <a:t>game.loseMusic</a:t>
            </a:r>
            <a:r>
              <a:rPr lang="en-US" altLang="ko-KR" dirty="0"/>
              <a:t>();</a:t>
            </a:r>
            <a:endParaRPr lang="ko-KR" altLang="en-US"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	</a:t>
            </a:r>
            <a:r>
              <a:rPr lang="en-US" altLang="ko-KR" sz="900" dirty="0" err="1"/>
              <a:t>game.removeSprite</a:t>
            </a:r>
            <a:r>
              <a:rPr lang="en-US" altLang="ko-KR" sz="900" dirty="0"/>
              <a:t>(other);</a:t>
            </a:r>
            <a:endParaRPr lang="ko-KR" altLang="en-US" sz="9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sz="900" dirty="0">
                <a:solidFill>
                  <a:srgbClr val="404040"/>
                </a:solidFill>
              </a:rPr>
              <a:t>			</a:t>
            </a:r>
            <a:r>
              <a:rPr lang="en-US" altLang="ko-KR" sz="900" dirty="0" err="1">
                <a:solidFill>
                  <a:srgbClr val="404040"/>
                </a:solidFill>
              </a:rPr>
              <a:t>game.playerdiealert</a:t>
            </a:r>
            <a:r>
              <a:rPr lang="en-US" altLang="ko-KR" sz="900" dirty="0">
                <a:solidFill>
                  <a:srgbClr val="404040"/>
                </a:solidFill>
              </a:rPr>
              <a:t>();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sz="900" dirty="0"/>
              <a:t>		</a:t>
            </a:r>
            <a:r>
              <a:rPr lang="en-US" altLang="ko-KR" sz="900" dirty="0"/>
              <a:t>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	}</a:t>
            </a:r>
            <a:endParaRPr lang="en-US"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}</a:t>
            </a:r>
            <a:endParaRPr lang="en-US"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</a:p>
        </p:txBody>
      </p:sp>
      <p:sp>
        <p:nvSpPr>
          <p:cNvPr id="1736" name="TextBox 25"/>
          <p:cNvSpPr txBox="1"/>
          <p:nvPr/>
        </p:nvSpPr>
        <p:spPr>
          <a:xfrm>
            <a:off x="5054400" y="1227685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</a:t>
            </a:r>
          </a:p>
        </p:txBody>
      </p:sp>
      <p:pic>
        <p:nvPicPr>
          <p:cNvPr id="173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38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739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부제목 2"/>
          <p:cNvSpPr txBox="1"/>
          <p:nvPr/>
        </p:nvSpPr>
        <p:spPr>
          <a:xfrm>
            <a:off x="45720" y="924151"/>
            <a:ext cx="12100560" cy="77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 u="sng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9-3) 두 종류의 아이템과 플레이어의 충돌 이벤트</a:t>
            </a:r>
          </a:p>
        </p:txBody>
      </p:sp>
      <p:sp>
        <p:nvSpPr>
          <p:cNvPr id="1742" name="직사각형"/>
          <p:cNvSpPr/>
          <p:nvPr/>
        </p:nvSpPr>
        <p:spPr>
          <a:xfrm>
            <a:off x="189712" y="1455197"/>
            <a:ext cx="5844437" cy="302196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43" name="@Override…"/>
          <p:cNvSpPr txBox="1"/>
          <p:nvPr/>
        </p:nvSpPr>
        <p:spPr>
          <a:xfrm>
            <a:off x="240195" y="1459960"/>
            <a:ext cx="5743471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플레이어체력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44" name="TextBox 27"/>
          <p:cNvSpPr txBox="1"/>
          <p:nvPr/>
        </p:nvSpPr>
        <p:spPr>
          <a:xfrm>
            <a:off x="4992549" y="1313203"/>
            <a:ext cx="1041600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</a:t>
            </a:r>
          </a:p>
        </p:txBody>
      </p:sp>
      <p:sp>
        <p:nvSpPr>
          <p:cNvPr id="1745" name="직사각형"/>
          <p:cNvSpPr/>
          <p:nvPr/>
        </p:nvSpPr>
        <p:spPr>
          <a:xfrm>
            <a:off x="6153089" y="1441801"/>
            <a:ext cx="5844436" cy="3021965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46" name="@Override…"/>
          <p:cNvSpPr txBox="1"/>
          <p:nvPr/>
        </p:nvSpPr>
        <p:spPr>
          <a:xfrm>
            <a:off x="6203571" y="1446563"/>
            <a:ext cx="5743472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ShotSprite.score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747" name="TextBox 31"/>
          <p:cNvSpPr txBox="1"/>
          <p:nvPr/>
        </p:nvSpPr>
        <p:spPr>
          <a:xfrm>
            <a:off x="10967948" y="1313203"/>
            <a:ext cx="1041601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충돌 이벤트</a:t>
            </a:r>
          </a:p>
        </p:txBody>
      </p:sp>
      <p:pic>
        <p:nvPicPr>
          <p:cNvPr id="174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TextBox 2"/>
          <p:cNvSpPr txBox="1"/>
          <p:nvPr/>
        </p:nvSpPr>
        <p:spPr>
          <a:xfrm>
            <a:off x="321306" y="164259"/>
            <a:ext cx="521289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- 10. 충돌 이벤트</a:t>
            </a:r>
          </a:p>
        </p:txBody>
      </p:sp>
      <p:sp>
        <p:nvSpPr>
          <p:cNvPr id="1750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부제목 2"/>
          <p:cNvSpPr txBox="1"/>
          <p:nvPr/>
        </p:nvSpPr>
        <p:spPr>
          <a:xfrm>
            <a:off x="45720" y="936175"/>
            <a:ext cx="12100560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게임 실행 중 플레이어 개체가 사망 시 특정 키를 눌러 부활이 가능하며 이를 알림 창으로 알려줌</a:t>
            </a:r>
            <a:endParaRPr dirty="0"/>
          </a:p>
        </p:txBody>
      </p:sp>
      <p:pic>
        <p:nvPicPr>
          <p:cNvPr id="175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59" name="TextBox 2"/>
          <p:cNvSpPr txBox="1"/>
          <p:nvPr/>
        </p:nvSpPr>
        <p:spPr>
          <a:xfrm>
            <a:off x="321306" y="164259"/>
            <a:ext cx="707821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- 11. </a:t>
            </a:r>
            <a:r>
              <a:rPr lang="ko-KR" altLang="en-US" dirty="0"/>
              <a:t>플레이어 사망 시 부활</a:t>
            </a:r>
            <a:endParaRPr dirty="0"/>
          </a:p>
        </p:txBody>
      </p:sp>
      <p:sp>
        <p:nvSpPr>
          <p:cNvPr id="1760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4E9A506A-3068-4B17-85B3-3DADC2D38965}"/>
              </a:ext>
            </a:extLst>
          </p:cNvPr>
          <p:cNvSpPr/>
          <p:nvPr/>
        </p:nvSpPr>
        <p:spPr>
          <a:xfrm>
            <a:off x="331818" y="1424343"/>
            <a:ext cx="7053909" cy="518794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 dirty="0"/>
          </a:p>
        </p:txBody>
      </p:sp>
      <p:sp>
        <p:nvSpPr>
          <p:cNvPr id="13" name="@Override…">
            <a:extLst>
              <a:ext uri="{FF2B5EF4-FFF2-40B4-BE49-F238E27FC236}">
                <a16:creationId xmlns:a16="http://schemas.microsoft.com/office/drawing/2014/main" id="{3A887EBF-D6E3-401E-B669-D8B20CF1A2BD}"/>
              </a:ext>
            </a:extLst>
          </p:cNvPr>
          <p:cNvSpPr txBox="1"/>
          <p:nvPr/>
        </p:nvSpPr>
        <p:spPr>
          <a:xfrm>
            <a:off x="331818" y="1456485"/>
            <a:ext cx="4474457" cy="5194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handleCollision</a:t>
            </a:r>
            <a:r>
              <a:rPr dirty="0"/>
              <a:t>(Sprite other)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총알이</a:t>
            </a:r>
            <a:r>
              <a:rPr dirty="0"/>
              <a:t> </a:t>
            </a:r>
            <a:r>
              <a:rPr dirty="0" err="1"/>
              <a:t>플레이어와</a:t>
            </a:r>
            <a:r>
              <a:rPr dirty="0"/>
              <a:t> </a:t>
            </a:r>
            <a:r>
              <a:rPr dirty="0" err="1"/>
              <a:t>닿았는지</a:t>
            </a:r>
            <a:r>
              <a:rPr dirty="0"/>
              <a:t> </a:t>
            </a:r>
            <a:r>
              <a:rPr dirty="0" err="1"/>
              <a:t>확인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if (other </a:t>
            </a:r>
            <a:r>
              <a:rPr dirty="0" err="1"/>
              <a:t>instanceof</a:t>
            </a:r>
            <a:r>
              <a:rPr dirty="0"/>
              <a:t> </a:t>
            </a:r>
            <a:r>
              <a:rPr dirty="0" err="1"/>
              <a:t>StarShipSprite</a:t>
            </a:r>
            <a:r>
              <a:rPr dirty="0"/>
              <a:t>) 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플레이어의</a:t>
            </a:r>
            <a:r>
              <a:rPr dirty="0"/>
              <a:t> </a:t>
            </a:r>
            <a:r>
              <a:rPr dirty="0" err="1"/>
              <a:t>hp가</a:t>
            </a:r>
            <a:r>
              <a:rPr dirty="0"/>
              <a:t> 0이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loseMusic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후 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 후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부활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알림창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메소드</a:t>
            </a:r>
            <a:r>
              <a:rPr dirty="0"/>
              <a:t> </a:t>
            </a:r>
            <a:r>
              <a:rPr dirty="0" err="1"/>
              <a:t>실행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if (</a:t>
            </a:r>
            <a:r>
              <a:rPr dirty="0" err="1"/>
              <a:t>other.hp</a:t>
            </a:r>
            <a:r>
              <a:rPr dirty="0"/>
              <a:t> == 0)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game.loseMusic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game.removeSprite</a:t>
            </a:r>
            <a:r>
              <a:rPr dirty="0"/>
              <a:t>(other);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	</a:t>
            </a:r>
            <a:r>
              <a:rPr dirty="0" err="1"/>
              <a:t>game.playerdiealert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}	}	}</a:t>
            </a:r>
            <a:endParaRPr lang="en-US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플레이어가</a:t>
            </a:r>
            <a:r>
              <a:rPr dirty="0"/>
              <a:t> </a:t>
            </a:r>
            <a:r>
              <a:rPr dirty="0" err="1"/>
              <a:t>죽었을</a:t>
            </a:r>
            <a:r>
              <a:rPr dirty="0"/>
              <a:t> 때 </a:t>
            </a:r>
            <a:r>
              <a:rPr dirty="0" err="1"/>
              <a:t>다이얼로그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문구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public void </a:t>
            </a:r>
            <a:r>
              <a:rPr dirty="0" err="1"/>
              <a:t>playerdiealert</a:t>
            </a:r>
            <a:r>
              <a:rPr dirty="0"/>
              <a:t>() 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JOptionPane.showMessageDialog</a:t>
            </a:r>
            <a:r>
              <a:rPr dirty="0"/>
              <a:t>(null,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"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사망</a:t>
            </a:r>
            <a:r>
              <a:rPr dirty="0"/>
              <a:t>! 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부활을</a:t>
            </a:r>
            <a:r>
              <a:rPr dirty="0"/>
              <a:t> </a:t>
            </a:r>
            <a:r>
              <a:rPr dirty="0" err="1"/>
              <a:t>원하시면</a:t>
            </a:r>
            <a:r>
              <a:rPr dirty="0"/>
              <a:t> F1버튼을 </a:t>
            </a:r>
            <a:r>
              <a:rPr dirty="0" err="1"/>
              <a:t>눌러주세요</a:t>
            </a:r>
            <a:r>
              <a:rPr dirty="0"/>
              <a:t>", "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사망</a:t>
            </a:r>
            <a:r>
              <a:rPr dirty="0"/>
              <a:t>!",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  <a:r>
              <a:rPr dirty="0" err="1"/>
              <a:t>JOptionPane.WARNING_MESSAGE</a:t>
            </a:r>
            <a:r>
              <a:rPr dirty="0"/>
              <a:t>);	}</a:t>
            </a:r>
            <a:endParaRPr lang="en-US"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플레이어</a:t>
            </a:r>
            <a:r>
              <a:rPr dirty="0"/>
              <a:t> </a:t>
            </a:r>
            <a:r>
              <a:rPr dirty="0" err="1"/>
              <a:t>부활을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메소드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       if(</a:t>
            </a:r>
            <a:r>
              <a:rPr dirty="0" err="1"/>
              <a:t>e.getKeyCode</a:t>
            </a:r>
            <a:r>
              <a:rPr dirty="0"/>
              <a:t>() == KeyEvent.VK_F1){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       	</a:t>
            </a:r>
            <a:r>
              <a:rPr dirty="0" err="1"/>
              <a:t>playerRevive</a:t>
            </a:r>
            <a:r>
              <a:rPr dirty="0"/>
              <a:t>();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       }}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35303FBB-0C13-49E9-90A9-97BCA283FADE}"/>
              </a:ext>
            </a:extLst>
          </p:cNvPr>
          <p:cNvSpPr txBox="1"/>
          <p:nvPr/>
        </p:nvSpPr>
        <p:spPr>
          <a:xfrm>
            <a:off x="6243145" y="1310290"/>
            <a:ext cx="1142582" cy="292388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/>
              <a:t>플레이어 부활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부제목 2"/>
          <p:cNvSpPr txBox="1"/>
          <p:nvPr/>
        </p:nvSpPr>
        <p:spPr>
          <a:xfrm>
            <a:off x="45720" y="910775"/>
            <a:ext cx="121005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758951">
              <a:lnSpc>
                <a:spcPct val="90000"/>
              </a:lnSpc>
              <a:spcBef>
                <a:spcPts val="800"/>
              </a:spcBef>
              <a:defRPr sz="1162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실행</a:t>
            </a:r>
            <a:r>
              <a:rPr dirty="0"/>
              <a:t> 중 </a:t>
            </a:r>
            <a:r>
              <a:rPr lang="ko-KR" altLang="en-US" dirty="0"/>
              <a:t>적 개체를 모두 죽이면</a:t>
            </a:r>
            <a:r>
              <a:rPr dirty="0"/>
              <a:t> </a:t>
            </a:r>
            <a:r>
              <a:rPr lang="ko-KR" altLang="en-US" dirty="0"/>
              <a:t>알림 창이 출력되며 게</a:t>
            </a:r>
            <a:r>
              <a:rPr dirty="0" err="1"/>
              <a:t>임이</a:t>
            </a:r>
            <a:r>
              <a:rPr dirty="0"/>
              <a:t> </a:t>
            </a:r>
            <a:r>
              <a:rPr dirty="0" err="1"/>
              <a:t>종료됨</a:t>
            </a:r>
            <a:endParaRPr dirty="0"/>
          </a:p>
        </p:txBody>
      </p:sp>
      <p:sp>
        <p:nvSpPr>
          <p:cNvPr id="1763" name="직사각형"/>
          <p:cNvSpPr/>
          <p:nvPr/>
        </p:nvSpPr>
        <p:spPr>
          <a:xfrm>
            <a:off x="283984" y="2858142"/>
            <a:ext cx="3919987" cy="1347196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64" name="//게임 종료 다이얼로그 출력 문구…"/>
          <p:cNvSpPr txBox="1"/>
          <p:nvPr/>
        </p:nvSpPr>
        <p:spPr>
          <a:xfrm>
            <a:off x="334467" y="2862904"/>
            <a:ext cx="381902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</a:t>
            </a:r>
            <a:r>
              <a:rPr dirty="0"/>
              <a:t> </a:t>
            </a:r>
            <a:r>
              <a:rPr dirty="0" err="1"/>
              <a:t>다이얼로그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문구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endgamealert</a:t>
            </a:r>
            <a:r>
              <a:rPr dirty="0"/>
              <a:t>()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JOptionPane.showMessageDialog</a:t>
            </a:r>
            <a:r>
              <a:rPr dirty="0"/>
              <a:t>(null, "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클리어</a:t>
            </a:r>
            <a:r>
              <a:rPr dirty="0"/>
              <a:t>", "</a:t>
            </a:r>
            <a:r>
              <a:rPr dirty="0" err="1"/>
              <a:t>알림</a:t>
            </a:r>
            <a:r>
              <a:rPr dirty="0"/>
              <a:t>", </a:t>
            </a:r>
            <a:r>
              <a:rPr dirty="0" err="1"/>
              <a:t>JOptionPane.</a:t>
            </a:r>
            <a:r>
              <a:rPr b="1" dirty="0" err="1"/>
              <a:t>WARNING_MESSAGE</a:t>
            </a:r>
            <a:r>
              <a:rPr b="1" dirty="0"/>
              <a:t>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</a:p>
        </p:txBody>
      </p:sp>
      <p:sp>
        <p:nvSpPr>
          <p:cNvPr id="1765" name="직사각형"/>
          <p:cNvSpPr/>
          <p:nvPr/>
        </p:nvSpPr>
        <p:spPr>
          <a:xfrm>
            <a:off x="4613652" y="1233214"/>
            <a:ext cx="6611816" cy="4780311"/>
          </a:xfrm>
          <a:prstGeom prst="rect">
            <a:avLst/>
          </a:prstGeom>
          <a:solidFill>
            <a:srgbClr val="E8F6FC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766" name="public void gameLoop() {…"/>
          <p:cNvSpPr txBox="1"/>
          <p:nvPr/>
        </p:nvSpPr>
        <p:spPr>
          <a:xfrm>
            <a:off x="4664134" y="1237976"/>
            <a:ext cx="6510851" cy="43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</a:t>
            </a:r>
            <a:r>
              <a:rPr dirty="0" err="1"/>
              <a:t>gameLoop</a:t>
            </a:r>
            <a:r>
              <a:rPr dirty="0"/>
              <a:t>()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while (running)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…..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종료를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메소드</a:t>
            </a:r>
            <a:r>
              <a:rPr dirty="0"/>
              <a:t>,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적의</a:t>
            </a:r>
            <a:r>
              <a:rPr dirty="0"/>
              <a:t> </a:t>
            </a:r>
            <a:r>
              <a:rPr dirty="0" err="1"/>
              <a:t>생존을</a:t>
            </a:r>
            <a:r>
              <a:rPr dirty="0"/>
              <a:t> </a:t>
            </a:r>
            <a:r>
              <a:rPr dirty="0" err="1"/>
              <a:t>확인하고</a:t>
            </a:r>
            <a:r>
              <a:rPr dirty="0"/>
              <a:t>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</a:t>
            </a:r>
            <a:r>
              <a:rPr dirty="0"/>
              <a:t> </a:t>
            </a:r>
            <a:r>
              <a:rPr dirty="0" err="1"/>
              <a:t>알리는</a:t>
            </a:r>
            <a:r>
              <a:rPr dirty="0"/>
              <a:t> </a:t>
            </a:r>
            <a:r>
              <a:rPr dirty="0" err="1"/>
              <a:t>다이얼로그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,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if(!</a:t>
            </a:r>
            <a:r>
              <a:rPr u="sng" dirty="0"/>
              <a:t>checkround3alive())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this.endgamealert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System.exit</a:t>
            </a:r>
            <a:r>
              <a:rPr dirty="0"/>
              <a:t>(0);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쓰레드의</a:t>
            </a:r>
            <a:r>
              <a:rPr dirty="0"/>
              <a:t> </a:t>
            </a:r>
            <a:r>
              <a:rPr dirty="0" err="1"/>
              <a:t>실행</a:t>
            </a:r>
            <a:r>
              <a:rPr dirty="0"/>
              <a:t> </a:t>
            </a:r>
            <a:r>
              <a:rPr dirty="0" err="1"/>
              <a:t>간격</a:t>
            </a:r>
            <a:r>
              <a:rPr dirty="0"/>
              <a:t> </a:t>
            </a:r>
            <a:r>
              <a:rPr dirty="0" err="1"/>
              <a:t>조절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Thread.sleep</a:t>
            </a:r>
            <a:r>
              <a:rPr dirty="0"/>
              <a:t>(10);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예외처리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 catch (Exception e)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e.printStackTrace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</a:p>
        </p:txBody>
      </p:sp>
      <p:sp>
        <p:nvSpPr>
          <p:cNvPr id="1767" name="TextBox 26"/>
          <p:cNvSpPr txBox="1"/>
          <p:nvPr/>
        </p:nvSpPr>
        <p:spPr>
          <a:xfrm>
            <a:off x="10047104" y="1220731"/>
            <a:ext cx="117836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종료</a:t>
            </a:r>
          </a:p>
        </p:txBody>
      </p:sp>
      <p:pic>
        <p:nvPicPr>
          <p:cNvPr id="176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TextBox 2"/>
          <p:cNvSpPr txBox="1"/>
          <p:nvPr/>
        </p:nvSpPr>
        <p:spPr>
          <a:xfrm>
            <a:off x="321306" y="164259"/>
            <a:ext cx="48596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기술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 - 1</a:t>
            </a:r>
            <a:r>
              <a:rPr lang="en-US" dirty="0"/>
              <a:t>2</a:t>
            </a:r>
            <a:r>
              <a:rPr dirty="0"/>
              <a:t>.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</a:t>
            </a:r>
            <a:endParaRPr dirty="0"/>
          </a:p>
        </p:txBody>
      </p:sp>
      <p:sp>
        <p:nvSpPr>
          <p:cNvPr id="1770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533683" y="6305989"/>
            <a:ext cx="337225" cy="256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778" name="직사각형"/>
          <p:cNvSpPr/>
          <p:nvPr/>
        </p:nvSpPr>
        <p:spPr>
          <a:xfrm>
            <a:off x="-7086" y="-5451"/>
            <a:ext cx="12206173" cy="6868903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79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8" y="-4929"/>
            <a:ext cx="12229692" cy="6867858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TextBox 5"/>
          <p:cNvSpPr txBox="1"/>
          <p:nvPr/>
        </p:nvSpPr>
        <p:spPr>
          <a:xfrm>
            <a:off x="4388592" y="3110229"/>
            <a:ext cx="34148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직사각형"/>
          <p:cNvSpPr/>
          <p:nvPr/>
        </p:nvSpPr>
        <p:spPr>
          <a:xfrm>
            <a:off x="1347601" y="1311122"/>
            <a:ext cx="4777335" cy="544685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7" name="//각 개체들을 그려줄 메소드이며 점수판도 이를 이용해 그림…"/>
          <p:cNvSpPr txBox="1"/>
          <p:nvPr/>
        </p:nvSpPr>
        <p:spPr>
          <a:xfrm>
            <a:off x="1431195" y="1306359"/>
            <a:ext cx="4624095" cy="5575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//각 </a:t>
            </a:r>
            <a:r>
              <a:rPr dirty="0" err="1"/>
              <a:t>개체들을</a:t>
            </a:r>
            <a:r>
              <a:rPr dirty="0"/>
              <a:t> </a:t>
            </a:r>
            <a:r>
              <a:rPr dirty="0" err="1"/>
              <a:t>그려줄</a:t>
            </a:r>
            <a:r>
              <a:rPr dirty="0"/>
              <a:t> </a:t>
            </a:r>
            <a:r>
              <a:rPr dirty="0" err="1"/>
              <a:t>메소드이며</a:t>
            </a:r>
            <a:r>
              <a:rPr dirty="0"/>
              <a:t> </a:t>
            </a:r>
            <a:r>
              <a:rPr dirty="0" err="1"/>
              <a:t>점수판도</a:t>
            </a:r>
            <a:r>
              <a:rPr dirty="0"/>
              <a:t>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이용해</a:t>
            </a:r>
            <a:r>
              <a:rPr dirty="0"/>
              <a:t> </a:t>
            </a:r>
            <a:r>
              <a:rPr dirty="0" err="1"/>
              <a:t>그림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paint(Graphics g) {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배경</a:t>
            </a:r>
            <a:r>
              <a:rPr dirty="0"/>
              <a:t> </a:t>
            </a:r>
            <a:r>
              <a:rPr dirty="0" err="1"/>
              <a:t>설정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g.drawImage</a:t>
            </a:r>
            <a:r>
              <a:rPr dirty="0"/>
              <a:t>(</a:t>
            </a:r>
            <a:r>
              <a:rPr dirty="0" err="1"/>
              <a:t>backgroundImage</a:t>
            </a:r>
            <a:r>
              <a:rPr dirty="0"/>
              <a:t>, 0, 0, this);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점수판의</a:t>
            </a:r>
            <a:r>
              <a:rPr dirty="0"/>
              <a:t> </a:t>
            </a:r>
            <a:r>
              <a:rPr dirty="0" err="1"/>
              <a:t>폰트</a:t>
            </a:r>
            <a:r>
              <a:rPr dirty="0"/>
              <a:t>, </a:t>
            </a:r>
            <a:r>
              <a:rPr dirty="0" err="1"/>
              <a:t>크기</a:t>
            </a:r>
            <a:r>
              <a:rPr dirty="0"/>
              <a:t>, </a:t>
            </a:r>
            <a:r>
              <a:rPr dirty="0" err="1"/>
              <a:t>표시내용</a:t>
            </a:r>
            <a:r>
              <a:rPr dirty="0"/>
              <a:t>, </a:t>
            </a:r>
            <a:r>
              <a:rPr dirty="0" err="1"/>
              <a:t>위치</a:t>
            </a:r>
            <a:r>
              <a:rPr dirty="0"/>
              <a:t> </a:t>
            </a:r>
            <a:r>
              <a:rPr dirty="0" err="1"/>
              <a:t>설정</a:t>
            </a: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g.setColor</a:t>
            </a:r>
            <a:r>
              <a:rPr dirty="0"/>
              <a:t>(new Color(255, 255, 179));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g.setFont</a:t>
            </a:r>
            <a:r>
              <a:rPr dirty="0"/>
              <a:t>(new Font(null, </a:t>
            </a:r>
            <a:r>
              <a:rPr dirty="0" err="1"/>
              <a:t>Font.BOLD</a:t>
            </a:r>
            <a:r>
              <a:rPr dirty="0"/>
              <a:t>, 28));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g.drawString</a:t>
            </a:r>
            <a:r>
              <a:rPr dirty="0"/>
              <a:t>("Score:" + </a:t>
            </a:r>
            <a:r>
              <a:rPr dirty="0" err="1"/>
              <a:t>ShotSprite.score</a:t>
            </a:r>
            <a:r>
              <a:rPr dirty="0"/>
              <a:t> , 10, 30);</a:t>
            </a:r>
            <a:endParaRPr lang="ko-KR" altLang="en-US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1" dirty="0">
                <a:solidFill>
                  <a:srgbClr val="404040"/>
                </a:solidFill>
              </a:rPr>
              <a:t>//</a:t>
            </a:r>
            <a:r>
              <a:rPr lang="ko-KR" altLang="en-US" b="1" dirty="0">
                <a:solidFill>
                  <a:srgbClr val="404040"/>
                </a:solidFill>
              </a:rPr>
              <a:t>플레이어 개체가 생성된 다음 </a:t>
            </a:r>
            <a:r>
              <a:rPr lang="en-US" b="1" dirty="0">
                <a:solidFill>
                  <a:srgbClr val="404040"/>
                </a:solidFill>
              </a:rPr>
              <a:t>Hp</a:t>
            </a:r>
            <a:r>
              <a:rPr lang="ko-KR" altLang="en-US" b="1" dirty="0">
                <a:solidFill>
                  <a:srgbClr val="404040"/>
                </a:solidFill>
              </a:rPr>
              <a:t>를 표시해줄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>
                <a:solidFill>
                  <a:srgbClr val="404040"/>
                </a:solidFill>
              </a:rPr>
              <a:t>	</a:t>
            </a:r>
            <a:r>
              <a:rPr lang="en-US" dirty="0">
                <a:solidFill>
                  <a:srgbClr val="404040"/>
                </a:solidFill>
              </a:rPr>
              <a:t>if(</a:t>
            </a:r>
            <a:r>
              <a:rPr lang="en-US" dirty="0" err="1">
                <a:solidFill>
                  <a:srgbClr val="404040"/>
                </a:solidFill>
              </a:rPr>
              <a:t>sprites.contains</a:t>
            </a:r>
            <a:r>
              <a:rPr lang="en-US" dirty="0">
                <a:solidFill>
                  <a:srgbClr val="404040"/>
                </a:solidFill>
              </a:rPr>
              <a:t>(starship)) 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>
                <a:solidFill>
                  <a:srgbClr val="404040"/>
                </a:solidFill>
              </a:rPr>
              <a:t>		</a:t>
            </a:r>
            <a:r>
              <a:rPr lang="en-US" dirty="0" err="1">
                <a:solidFill>
                  <a:srgbClr val="404040"/>
                </a:solidFill>
              </a:rPr>
              <a:t>g.drawString</a:t>
            </a:r>
            <a:r>
              <a:rPr lang="en-US" dirty="0">
                <a:solidFill>
                  <a:srgbClr val="404040"/>
                </a:solidFill>
              </a:rPr>
              <a:t>("HP:"+ </a:t>
            </a:r>
            <a:r>
              <a:rPr lang="en-US" dirty="0" err="1">
                <a:solidFill>
                  <a:srgbClr val="404040"/>
                </a:solidFill>
              </a:rPr>
              <a:t>starship.hp</a:t>
            </a:r>
            <a:r>
              <a:rPr lang="en-US" dirty="0">
                <a:solidFill>
                  <a:srgbClr val="404040"/>
                </a:solidFill>
              </a:rPr>
              <a:t> , 10, 70);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>
                <a:solidFill>
                  <a:srgbClr val="404040"/>
                </a:solidFill>
              </a:rPr>
              <a:t>	}else {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>
                <a:solidFill>
                  <a:srgbClr val="404040"/>
                </a:solidFill>
              </a:rPr>
              <a:t>		</a:t>
            </a:r>
            <a:r>
              <a:rPr lang="en-US" dirty="0" err="1">
                <a:solidFill>
                  <a:srgbClr val="404040"/>
                </a:solidFill>
              </a:rPr>
              <a:t>g.drawString</a:t>
            </a:r>
            <a:r>
              <a:rPr lang="en-US" dirty="0">
                <a:solidFill>
                  <a:srgbClr val="404040"/>
                </a:solidFill>
              </a:rPr>
              <a:t>("HP: x", 10, 70);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>
                <a:solidFill>
                  <a:srgbClr val="404040"/>
                </a:solidFill>
              </a:rPr>
              <a:t>	}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1" dirty="0"/>
              <a:t>//</a:t>
            </a:r>
            <a:r>
              <a:rPr b="1" dirty="0" err="1"/>
              <a:t>ArrayList</a:t>
            </a:r>
            <a:r>
              <a:rPr b="1" dirty="0"/>
              <a:t> </a:t>
            </a:r>
            <a:r>
              <a:rPr b="1" dirty="0" err="1"/>
              <a:t>sprite내부에</a:t>
            </a:r>
            <a:r>
              <a:rPr b="1" dirty="0"/>
              <a:t> </a:t>
            </a:r>
            <a:r>
              <a:rPr b="1" dirty="0" err="1"/>
              <a:t>있는</a:t>
            </a:r>
            <a:r>
              <a:rPr b="1" dirty="0"/>
              <a:t> </a:t>
            </a:r>
            <a:r>
              <a:rPr b="1" dirty="0" err="1"/>
              <a:t>모든</a:t>
            </a:r>
            <a:r>
              <a:rPr b="1" dirty="0"/>
              <a:t> </a:t>
            </a:r>
            <a:r>
              <a:rPr b="1" dirty="0" err="1"/>
              <a:t>개체들을</a:t>
            </a:r>
            <a:r>
              <a:rPr b="1" dirty="0"/>
              <a:t> </a:t>
            </a:r>
            <a:r>
              <a:rPr b="1" dirty="0" err="1"/>
              <a:t>Sprite형으로</a:t>
            </a:r>
            <a:r>
              <a:rPr b="1" dirty="0"/>
              <a:t> </a:t>
            </a:r>
            <a:r>
              <a:rPr b="1" dirty="0" err="1"/>
              <a:t>변환해</a:t>
            </a:r>
            <a:r>
              <a:rPr b="1" dirty="0"/>
              <a:t> </a:t>
            </a:r>
            <a:r>
              <a:rPr b="1" dirty="0" err="1"/>
              <a:t>그려줌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sprites.size</a:t>
            </a:r>
            <a:r>
              <a:rPr dirty="0"/>
              <a:t>(); </a:t>
            </a:r>
            <a:r>
              <a:rPr dirty="0" err="1"/>
              <a:t>i</a:t>
            </a:r>
            <a:r>
              <a:rPr dirty="0"/>
              <a:t>++) {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Sprite </a:t>
            </a:r>
            <a:r>
              <a:rPr dirty="0" err="1"/>
              <a:t>sprite</a:t>
            </a:r>
            <a:r>
              <a:rPr dirty="0"/>
              <a:t> = (Sprite) </a:t>
            </a:r>
            <a:r>
              <a:rPr dirty="0" err="1"/>
              <a:t>sprites.get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);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	</a:t>
            </a:r>
            <a:r>
              <a:rPr dirty="0" err="1"/>
              <a:t>sprite.draw</a:t>
            </a:r>
            <a:r>
              <a:rPr dirty="0"/>
              <a:t>(g);</a:t>
            </a:r>
            <a:endParaRPr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}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</a:p>
        </p:txBody>
      </p:sp>
      <p:sp>
        <p:nvSpPr>
          <p:cNvPr id="1168" name="직사각형"/>
          <p:cNvSpPr/>
          <p:nvPr/>
        </p:nvSpPr>
        <p:spPr>
          <a:xfrm>
            <a:off x="6383415" y="1684594"/>
            <a:ext cx="3665493" cy="189017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69" name="//메인함수이며 기본 생성자 실행으로 게임, 음악을 시작함…"/>
          <p:cNvSpPr txBox="1"/>
          <p:nvPr/>
        </p:nvSpPr>
        <p:spPr>
          <a:xfrm>
            <a:off x="6433897" y="1742584"/>
            <a:ext cx="3564528" cy="177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g.gameLoop();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170" name="TextBox 22"/>
          <p:cNvSpPr txBox="1"/>
          <p:nvPr/>
        </p:nvSpPr>
        <p:spPr>
          <a:xfrm>
            <a:off x="5026959" y="1139989"/>
            <a:ext cx="213808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게임판을 갱신하며 그려줌</a:t>
            </a:r>
          </a:p>
        </p:txBody>
      </p:sp>
      <p:sp>
        <p:nvSpPr>
          <p:cNvPr id="1171" name="4. repaint 실행 시 점수판, hp판, 적 개체가 갱신됨"/>
          <p:cNvSpPr txBox="1"/>
          <p:nvPr/>
        </p:nvSpPr>
        <p:spPr>
          <a:xfrm>
            <a:off x="146188" y="948309"/>
            <a:ext cx="38155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repaint 실행 시 점수판, hp판, 적 개체가 갱신됨 </a:t>
            </a:r>
          </a:p>
        </p:txBody>
      </p:sp>
      <p:pic>
        <p:nvPicPr>
          <p:cNvPr id="117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TextBox 2"/>
          <p:cNvSpPr txBox="1"/>
          <p:nvPr/>
        </p:nvSpPr>
        <p:spPr>
          <a:xfrm>
            <a:off x="321306" y="164259"/>
            <a:ext cx="45408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- 1. 게임 화면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부제목 2"/>
          <p:cNvSpPr txBox="1"/>
          <p:nvPr/>
        </p:nvSpPr>
        <p:spPr>
          <a:xfrm>
            <a:off x="45720" y="934822"/>
            <a:ext cx="12100560" cy="9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배경음, 효과음을 저장하고 실행할 메소드 생성</a:t>
            </a:r>
          </a:p>
        </p:txBody>
      </p:sp>
      <p:sp>
        <p:nvSpPr>
          <p:cNvPr id="1177" name="직사각형"/>
          <p:cNvSpPr/>
          <p:nvPr/>
        </p:nvSpPr>
        <p:spPr>
          <a:xfrm>
            <a:off x="205054" y="1425986"/>
            <a:ext cx="5296587" cy="5241627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1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78" name="//배경 음악 재생을 위한 메소드…"/>
          <p:cNvSpPr txBox="1"/>
          <p:nvPr/>
        </p:nvSpPr>
        <p:spPr>
          <a:xfrm>
            <a:off x="255537" y="1430748"/>
            <a:ext cx="5195621" cy="509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음악 재생을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playMusic()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//파일을 읽어 file에 저장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File("wav/bgm.wav");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읽어들여 재생함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//clip.loop메소드를 사용해 음악을 반복재생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clip.loop(Clip.LOOP_CONTINUOUSLY);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179" name="직사각형"/>
          <p:cNvSpPr/>
          <p:nvPr/>
        </p:nvSpPr>
        <p:spPr>
          <a:xfrm>
            <a:off x="6690359" y="1425986"/>
            <a:ext cx="5296587" cy="4764907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1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80" name="//미사일 발사음을 위한 메소드…"/>
          <p:cNvSpPr txBox="1"/>
          <p:nvPr/>
        </p:nvSpPr>
        <p:spPr>
          <a:xfrm>
            <a:off x="6740842" y="1430748"/>
            <a:ext cx="5195621" cy="43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발사음을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shotMusic()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File file = new File("wav/shot.wav");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읽어들여 재생함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181" name="직선 연결선 29"/>
          <p:cNvSpPr/>
          <p:nvPr/>
        </p:nvSpPr>
        <p:spPr>
          <a:xfrm flipH="1">
            <a:off x="6128517" y="1566271"/>
            <a:ext cx="1" cy="509016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2" name="TextBox 22"/>
          <p:cNvSpPr txBox="1"/>
          <p:nvPr/>
        </p:nvSpPr>
        <p:spPr>
          <a:xfrm>
            <a:off x="4763887" y="1309208"/>
            <a:ext cx="7996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배경음</a:t>
            </a:r>
          </a:p>
        </p:txBody>
      </p:sp>
      <p:sp>
        <p:nvSpPr>
          <p:cNvPr id="1183" name="TextBox 24"/>
          <p:cNvSpPr txBox="1"/>
          <p:nvPr/>
        </p:nvSpPr>
        <p:spPr>
          <a:xfrm>
            <a:off x="11254992" y="1309208"/>
            <a:ext cx="7996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</a:t>
            </a:r>
          </a:p>
        </p:txBody>
      </p:sp>
      <p:pic>
        <p:nvPicPr>
          <p:cNvPr id="118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18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부제목 2"/>
          <p:cNvSpPr txBox="1"/>
          <p:nvPr/>
        </p:nvSpPr>
        <p:spPr>
          <a:xfrm>
            <a:off x="45720" y="934822"/>
            <a:ext cx="12100560" cy="48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배경음, 효과음을 저장하고 실행할 메소드 생성</a:t>
            </a:r>
          </a:p>
        </p:txBody>
      </p:sp>
      <p:sp>
        <p:nvSpPr>
          <p:cNvPr id="1189" name="직사각형"/>
          <p:cNvSpPr/>
          <p:nvPr/>
        </p:nvSpPr>
        <p:spPr>
          <a:xfrm>
            <a:off x="173606" y="1613483"/>
            <a:ext cx="5296586" cy="476490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0" name="//사망시 출력음을 위한 메소드…"/>
          <p:cNvSpPr txBox="1"/>
          <p:nvPr/>
        </p:nvSpPr>
        <p:spPr>
          <a:xfrm>
            <a:off x="224088" y="1618246"/>
            <a:ext cx="5195621" cy="43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//사망시 출력음을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loseMusic()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File file = new File("wav/lose.wav");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읽어들여 재생함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191" name="직사각형"/>
          <p:cNvSpPr/>
          <p:nvPr/>
        </p:nvSpPr>
        <p:spPr>
          <a:xfrm>
            <a:off x="6658911" y="1613483"/>
            <a:ext cx="5296586" cy="476490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192" name="//미사일 피격음을 위한 메소드…"/>
          <p:cNvSpPr txBox="1"/>
          <p:nvPr/>
        </p:nvSpPr>
        <p:spPr>
          <a:xfrm>
            <a:off x="6709393" y="1618246"/>
            <a:ext cx="5195621" cy="43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피격음을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hitMusic()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File file = new File("wav/hitbymissile.wav");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읽어들여 재생함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0"/>
              <a:t>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19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195" name="TextBox 24"/>
          <p:cNvSpPr txBox="1"/>
          <p:nvPr/>
        </p:nvSpPr>
        <p:spPr>
          <a:xfrm>
            <a:off x="11223544" y="1518844"/>
            <a:ext cx="7996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</a:t>
            </a:r>
          </a:p>
        </p:txBody>
      </p:sp>
      <p:sp>
        <p:nvSpPr>
          <p:cNvPr id="1196" name="TextBox 24"/>
          <p:cNvSpPr txBox="1"/>
          <p:nvPr/>
        </p:nvSpPr>
        <p:spPr>
          <a:xfrm>
            <a:off x="4731412" y="1518844"/>
            <a:ext cx="7996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</a:t>
            </a:r>
          </a:p>
        </p:txBody>
      </p:sp>
      <p:sp>
        <p:nvSpPr>
          <p:cNvPr id="1197" name="직선 연결선 29"/>
          <p:cNvSpPr/>
          <p:nvPr/>
        </p:nvSpPr>
        <p:spPr>
          <a:xfrm flipH="1">
            <a:off x="6097068" y="1674306"/>
            <a:ext cx="1" cy="46432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98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부제목 2"/>
          <p:cNvSpPr txBox="1"/>
          <p:nvPr/>
        </p:nvSpPr>
        <p:spPr>
          <a:xfrm>
            <a:off x="45720" y="922799"/>
            <a:ext cx="12100560" cy="213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배경음, 효과음을 저장하고 실행할 메소드 생성</a:t>
            </a:r>
          </a:p>
        </p:txBody>
      </p:sp>
      <p:sp>
        <p:nvSpPr>
          <p:cNvPr id="1201" name="직사각형"/>
          <p:cNvSpPr/>
          <p:nvPr/>
        </p:nvSpPr>
        <p:spPr>
          <a:xfrm>
            <a:off x="368904" y="1452390"/>
            <a:ext cx="5296586" cy="4764907"/>
          </a:xfrm>
          <a:prstGeom prst="rect">
            <a:avLst/>
          </a:prstGeom>
          <a:solidFill>
            <a:srgbClr val="E8F6FC"/>
          </a:solidFill>
          <a:ln>
            <a:solidFill>
              <a:schemeClr val="accent3">
                <a:lumOff val="-12941"/>
              </a:schemeClr>
            </a:solidFill>
          </a:ln>
        </p:spPr>
        <p:txBody>
          <a:bodyPr lIns="45719" rIns="45719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202" name="//아이템 획득시를 위한 메소드…"/>
          <p:cNvSpPr txBox="1"/>
          <p:nvPr/>
        </p:nvSpPr>
        <p:spPr>
          <a:xfrm>
            <a:off x="419386" y="1457152"/>
            <a:ext cx="5195621" cy="466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//아이템 획득시를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getitemMusic()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File file = new File("wav/coin.wav");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읽어들여 재생함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 catch (Exception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e.printStackTrace();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20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7" y="-4929"/>
            <a:ext cx="12355092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TextBox 2"/>
          <p:cNvSpPr txBox="1"/>
          <p:nvPr/>
        </p:nvSpPr>
        <p:spPr>
          <a:xfrm>
            <a:off x="321306" y="164259"/>
            <a:ext cx="572038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  - 2. 배경음악 효과음</a:t>
            </a:r>
          </a:p>
        </p:txBody>
      </p:sp>
      <p:sp>
        <p:nvSpPr>
          <p:cNvPr id="1205" name="TextBox 24"/>
          <p:cNvSpPr txBox="1"/>
          <p:nvPr/>
        </p:nvSpPr>
        <p:spPr>
          <a:xfrm>
            <a:off x="4943215" y="1372182"/>
            <a:ext cx="799613" cy="3327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효과음</a:t>
            </a:r>
          </a:p>
        </p:txBody>
      </p:sp>
      <p:sp>
        <p:nvSpPr>
          <p:cNvPr id="1206" name="슬라이드 번호 개체 틀 5"/>
          <p:cNvSpPr txBox="1">
            <a:spLocks noGrp="1"/>
          </p:cNvSpPr>
          <p:nvPr>
            <p:ph type="sldNum" sz="quarter" idx="2"/>
          </p:nvPr>
        </p:nvSpPr>
        <p:spPr>
          <a:xfrm>
            <a:off x="11682832" y="634878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14510</Words>
  <Application>Microsoft Office PowerPoint</Application>
  <PresentationFormat>와이드스크린</PresentationFormat>
  <Paragraphs>1899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NanumSquare_ac Bold</vt:lpstr>
      <vt:lpstr>NanumSquareRound Bold</vt:lpstr>
      <vt:lpstr>NanumSquareRound Regular</vt:lpstr>
      <vt:lpstr>Noto Sans KR</vt:lpstr>
      <vt:lpstr>맑은 고딕</vt:lpstr>
      <vt:lpstr>Arial</vt:lpstr>
      <vt:lpstr>Calibri</vt:lpstr>
      <vt:lpstr>Calibri Light</vt:lpstr>
      <vt:lpstr>Calisto MT</vt:lpstr>
      <vt:lpstr>Helvetica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pyh</dc:creator>
  <cp:lastModifiedBy>ppyh09 ppyh09</cp:lastModifiedBy>
  <cp:revision>20</cp:revision>
  <dcterms:modified xsi:type="dcterms:W3CDTF">2022-02-07T06:57:33Z</dcterms:modified>
</cp:coreProperties>
</file>